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Source Han Sans KR Bold" charset="1" panose="020B0800000000000000"/>
      <p:regular r:id="rId16"/>
    </p:embeddedFont>
    <p:embeddedFont>
      <p:font typeface="Raleway" charset="1" panose="00000000000000000000"/>
      <p:regular r:id="rId17"/>
    </p:embeddedFont>
    <p:embeddedFont>
      <p:font typeface="Source Han Sans KR" charset="1" panose="020B0400000000000000"/>
      <p:regular r:id="rId18"/>
    </p:embeddedFont>
    <p:embeddedFont>
      <p:font typeface="Nanum Gothic Bold" charset="1" panose="020D0804000000000000"/>
      <p:regular r:id="rId19"/>
    </p:embeddedFont>
    <p:embeddedFont>
      <p:font typeface="Lato Light" charset="1" panose="020F0502020204030203"/>
      <p:regular r:id="rId20"/>
    </p:embeddedFont>
    <p:embeddedFont>
      <p:font typeface="Lato" charset="1" panose="020F0502020204030203"/>
      <p:regular r:id="rId21"/>
    </p:embeddedFont>
    <p:embeddedFont>
      <p:font typeface="Lato Bold" charset="1" panose="020F0502020204030203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jpeg>
</file>

<file path=ppt/media/image3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913701" y="4503386"/>
            <a:ext cx="4460598" cy="1223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76"/>
              </a:lnSpc>
              <a:spcBef>
                <a:spcPct val="0"/>
              </a:spcBef>
            </a:pPr>
            <a:r>
              <a:rPr lang="en-US" b="true" sz="7197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POLYNITY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379913" y="3803743"/>
            <a:ext cx="7528173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90807"/>
                </a:solidFill>
                <a:latin typeface="Raleway"/>
                <a:ea typeface="Raleway"/>
                <a:cs typeface="Raleway"/>
                <a:sym typeface="Raleway"/>
              </a:rPr>
              <a:t>인천 폴리텍 대학교 커뮤니티 사이트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97548" y="8751888"/>
            <a:ext cx="2328118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AI융합소프트웨어학과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이창훈</a:t>
            </a:r>
          </a:p>
        </p:txBody>
      </p:sp>
      <p:sp>
        <p:nvSpPr>
          <p:cNvPr name="AutoShape 5" id="5"/>
          <p:cNvSpPr/>
          <p:nvPr/>
        </p:nvSpPr>
        <p:spPr>
          <a:xfrm>
            <a:off x="3121212" y="9117013"/>
            <a:ext cx="15166788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756900" y="1285509"/>
            <a:ext cx="1082686" cy="851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293627" y="1639619"/>
            <a:ext cx="15700746" cy="8076672"/>
            <a:chOff x="0" y="0"/>
            <a:chExt cx="20934328" cy="10768895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0934328" cy="10768895"/>
              <a:chOff x="0" y="0"/>
              <a:chExt cx="4390011" cy="225828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4390011" cy="2258280"/>
              </a:xfrm>
              <a:custGeom>
                <a:avLst/>
                <a:gdLst/>
                <a:ahLst/>
                <a:cxnLst/>
                <a:rect r="r" b="b" t="t" l="l"/>
                <a:pathLst>
                  <a:path h="2258280" w="4390011">
                    <a:moveTo>
                      <a:pt x="4645" y="0"/>
                    </a:moveTo>
                    <a:lnTo>
                      <a:pt x="4385366" y="0"/>
                    </a:lnTo>
                    <a:cubicBezTo>
                      <a:pt x="4387931" y="0"/>
                      <a:pt x="4390011" y="2079"/>
                      <a:pt x="4390011" y="4645"/>
                    </a:cubicBezTo>
                    <a:lnTo>
                      <a:pt x="4390011" y="2253635"/>
                    </a:lnTo>
                    <a:cubicBezTo>
                      <a:pt x="4390011" y="2256200"/>
                      <a:pt x="4387931" y="2258280"/>
                      <a:pt x="4385366" y="2258280"/>
                    </a:cubicBezTo>
                    <a:lnTo>
                      <a:pt x="4645" y="2258280"/>
                    </a:lnTo>
                    <a:cubicBezTo>
                      <a:pt x="2079" y="2258280"/>
                      <a:pt x="0" y="2256200"/>
                      <a:pt x="0" y="2253635"/>
                    </a:cubicBezTo>
                    <a:lnTo>
                      <a:pt x="0" y="4645"/>
                    </a:lnTo>
                    <a:cubicBezTo>
                      <a:pt x="0" y="2079"/>
                      <a:pt x="2079" y="0"/>
                      <a:pt x="46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19050"/>
                <a:ext cx="4390011" cy="227733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sp>
          <p:nvSpPr>
            <p:cNvPr name="AutoShape 7" id="7"/>
            <p:cNvSpPr/>
            <p:nvPr/>
          </p:nvSpPr>
          <p:spPr>
            <a:xfrm>
              <a:off x="0" y="961460"/>
              <a:ext cx="20934328" cy="0"/>
            </a:xfrm>
            <a:prstGeom prst="line">
              <a:avLst/>
            </a:prstGeom>
            <a:ln cap="flat" w="23926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8" id="8"/>
            <p:cNvGrpSpPr/>
            <p:nvPr/>
          </p:nvGrpSpPr>
          <p:grpSpPr>
            <a:xfrm rot="0">
              <a:off x="20219837" y="404323"/>
              <a:ext cx="252204" cy="252204"/>
              <a:chOff x="0" y="0"/>
              <a:chExt cx="812800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grpSp>
          <p:nvGrpSpPr>
            <p:cNvPr name="Group 11" id="11"/>
            <p:cNvGrpSpPr/>
            <p:nvPr/>
          </p:nvGrpSpPr>
          <p:grpSpPr>
            <a:xfrm rot="0">
              <a:off x="19812927" y="404323"/>
              <a:ext cx="252204" cy="252204"/>
              <a:chOff x="0" y="0"/>
              <a:chExt cx="8128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19406016" y="404323"/>
              <a:ext cx="252204" cy="252204"/>
              <a:chOff x="0" y="0"/>
              <a:chExt cx="812800" cy="8128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</p:grpSp>
      <p:grpSp>
        <p:nvGrpSpPr>
          <p:cNvPr name="Group 17" id="17"/>
          <p:cNvGrpSpPr/>
          <p:nvPr/>
        </p:nvGrpSpPr>
        <p:grpSpPr>
          <a:xfrm rot="0">
            <a:off x="1498123" y="2356757"/>
            <a:ext cx="12788787" cy="7359533"/>
            <a:chOff x="0" y="0"/>
            <a:chExt cx="17051716" cy="9812711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3337289" y="373138"/>
              <a:ext cx="4656336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AI융합소프트웨어학과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10186267" y="373138"/>
              <a:ext cx="2336403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자동차학과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14715313" y="373138"/>
              <a:ext cx="2336403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반도체학과</a:t>
              </a:r>
            </a:p>
          </p:txBody>
        </p:sp>
        <p:sp>
          <p:nvSpPr>
            <p:cNvPr name="AutoShape 21" id="21"/>
            <p:cNvSpPr/>
            <p:nvPr/>
          </p:nvSpPr>
          <p:spPr>
            <a:xfrm>
              <a:off x="2876400" y="0"/>
              <a:ext cx="0" cy="9812711"/>
            </a:xfrm>
            <a:prstGeom prst="line">
              <a:avLst/>
            </a:prstGeom>
            <a:ln cap="flat" w="38100">
              <a:solidFill>
                <a:srgbClr val="09080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22" id="22"/>
            <p:cNvSpPr txBox="true"/>
            <p:nvPr/>
          </p:nvSpPr>
          <p:spPr>
            <a:xfrm rot="0">
              <a:off x="0" y="2645078"/>
              <a:ext cx="2573131" cy="5768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68"/>
                </a:lnSpc>
                <a:spcBef>
                  <a:spcPct val="0"/>
                </a:spcBef>
              </a:pPr>
              <a:r>
                <a:rPr lang="en-US" sz="262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학과 공지사항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4012750"/>
              <a:ext cx="2573131" cy="5768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68"/>
                </a:lnSpc>
                <a:spcBef>
                  <a:spcPct val="0"/>
                </a:spcBef>
              </a:pPr>
              <a:r>
                <a:rPr lang="en-US" sz="262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실시간 채팅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5380423"/>
              <a:ext cx="2573131" cy="5768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68"/>
                </a:lnSpc>
                <a:spcBef>
                  <a:spcPct val="0"/>
                </a:spcBef>
              </a:pPr>
              <a:r>
                <a:rPr lang="en-US" sz="262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월간 계획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6748095"/>
              <a:ext cx="2573131" cy="5768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68"/>
                </a:lnSpc>
                <a:spcBef>
                  <a:spcPct val="0"/>
                </a:spcBef>
              </a:pPr>
              <a:r>
                <a:rPr lang="en-US" sz="262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시간표</a:t>
              </a:r>
            </a:p>
          </p:txBody>
        </p:sp>
        <p:sp>
          <p:nvSpPr>
            <p:cNvPr name="Freeform 26" id="26"/>
            <p:cNvSpPr/>
            <p:nvPr/>
          </p:nvSpPr>
          <p:spPr>
            <a:xfrm flipH="false" flipV="false" rot="0">
              <a:off x="4936893" y="1435471"/>
              <a:ext cx="11655995" cy="7969787"/>
            </a:xfrm>
            <a:custGeom>
              <a:avLst/>
              <a:gdLst/>
              <a:ahLst/>
              <a:cxnLst/>
              <a:rect r="r" b="b" t="t" l="l"/>
              <a:pathLst>
                <a:path h="7969787" w="11655995">
                  <a:moveTo>
                    <a:pt x="0" y="0"/>
                  </a:moveTo>
                  <a:lnTo>
                    <a:pt x="11655995" y="0"/>
                  </a:lnTo>
                  <a:lnTo>
                    <a:pt x="11655995" y="7969786"/>
                  </a:lnTo>
                  <a:lnTo>
                    <a:pt x="0" y="79697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27" id="27"/>
            <p:cNvSpPr txBox="true"/>
            <p:nvPr/>
          </p:nvSpPr>
          <p:spPr>
            <a:xfrm rot="0">
              <a:off x="13180973" y="3081127"/>
              <a:ext cx="1632545" cy="5684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68"/>
                </a:lnSpc>
                <a:spcBef>
                  <a:spcPct val="0"/>
                </a:spcBef>
              </a:pPr>
              <a:r>
                <a:rPr lang="en-US" b="true" sz="262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스크립트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11956514" y="4380639"/>
              <a:ext cx="816372" cy="5684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68"/>
                </a:lnSpc>
                <a:spcBef>
                  <a:spcPct val="0"/>
                </a:spcBef>
              </a:pPr>
              <a:r>
                <a:rPr lang="en-US" b="true" sz="262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자바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10178217" y="5838842"/>
              <a:ext cx="1107877" cy="5684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68"/>
                </a:lnSpc>
                <a:spcBef>
                  <a:spcPct val="0"/>
                </a:spcBef>
              </a:pPr>
              <a:r>
                <a:rPr lang="en-US" b="true" sz="262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C언어</a:t>
              </a:r>
            </a:p>
          </p:txBody>
        </p:sp>
        <p:sp>
          <p:nvSpPr>
            <p:cNvPr name="TextBox 30" id="30"/>
            <p:cNvSpPr txBox="true"/>
            <p:nvPr/>
          </p:nvSpPr>
          <p:spPr>
            <a:xfrm rot="0">
              <a:off x="8079244" y="4598298"/>
              <a:ext cx="2040731" cy="5684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68"/>
                </a:lnSpc>
                <a:spcBef>
                  <a:spcPct val="0"/>
                </a:spcBef>
              </a:pPr>
              <a:r>
                <a:rPr lang="en-US" b="true" sz="262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정보시스템</a:t>
              </a:r>
            </a:p>
          </p:txBody>
        </p:sp>
        <p:sp>
          <p:nvSpPr>
            <p:cNvPr name="TextBox 31" id="31"/>
            <p:cNvSpPr txBox="true"/>
            <p:nvPr/>
          </p:nvSpPr>
          <p:spPr>
            <a:xfrm rot="0">
              <a:off x="6650792" y="5838842"/>
              <a:ext cx="1632545" cy="5684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68"/>
                </a:lnSpc>
                <a:spcBef>
                  <a:spcPct val="0"/>
                </a:spcBef>
              </a:pPr>
              <a:r>
                <a:rPr lang="en-US" b="true" sz="262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산업안전</a:t>
              </a: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820412" y="704365"/>
            <a:ext cx="1899557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시간표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510934" y="971550"/>
            <a:ext cx="1226790" cy="587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로그인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792185" y="2959350"/>
            <a:ext cx="2577852" cy="587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비밀번호 찾기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022964" y="2959350"/>
            <a:ext cx="1635621" cy="587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회원가입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629415" y="3014479"/>
            <a:ext cx="1635621" cy="587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메인화면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803466" y="5541328"/>
            <a:ext cx="4074616" cy="587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AI융합소프트웨어학과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102104" y="5528649"/>
            <a:ext cx="2044452" cy="587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자동차학과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425000" y="5532505"/>
            <a:ext cx="2044452" cy="587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반도체학과</a:t>
            </a:r>
          </a:p>
        </p:txBody>
      </p:sp>
      <p:sp>
        <p:nvSpPr>
          <p:cNvPr name="AutoShape 9" id="9"/>
          <p:cNvSpPr/>
          <p:nvPr/>
        </p:nvSpPr>
        <p:spPr>
          <a:xfrm flipH="true">
            <a:off x="4840774" y="1558926"/>
            <a:ext cx="4283555" cy="145757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0" id="10"/>
          <p:cNvSpPr/>
          <p:nvPr/>
        </p:nvSpPr>
        <p:spPr>
          <a:xfrm flipH="true">
            <a:off x="9081111" y="1558926"/>
            <a:ext cx="43219" cy="145757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1" id="11"/>
          <p:cNvSpPr/>
          <p:nvPr/>
        </p:nvSpPr>
        <p:spPr>
          <a:xfrm>
            <a:off x="9124330" y="1558926"/>
            <a:ext cx="4322896" cy="1512703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2" id="12"/>
          <p:cNvSpPr/>
          <p:nvPr/>
        </p:nvSpPr>
        <p:spPr>
          <a:xfrm flipH="true">
            <a:off x="4840774" y="3601855"/>
            <a:ext cx="8606451" cy="1996622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3" id="13"/>
          <p:cNvSpPr/>
          <p:nvPr/>
        </p:nvSpPr>
        <p:spPr>
          <a:xfrm flipH="true">
            <a:off x="9124330" y="3601855"/>
            <a:ext cx="4322896" cy="198394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4" id="14"/>
          <p:cNvSpPr/>
          <p:nvPr/>
        </p:nvSpPr>
        <p:spPr>
          <a:xfrm>
            <a:off x="13447226" y="3601855"/>
            <a:ext cx="0" cy="198780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5" id="15"/>
          <p:cNvSpPr txBox="true"/>
          <p:nvPr/>
        </p:nvSpPr>
        <p:spPr>
          <a:xfrm rot="0">
            <a:off x="2734038" y="8123305"/>
            <a:ext cx="2577852" cy="587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학과 공지사항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060408" y="8123305"/>
            <a:ext cx="1760041" cy="587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월간 계획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769959" y="8123305"/>
            <a:ext cx="2044452" cy="587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실시간채팅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856056" y="8123305"/>
            <a:ext cx="1226790" cy="587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시간표</a:t>
            </a:r>
          </a:p>
        </p:txBody>
      </p:sp>
      <p:sp>
        <p:nvSpPr>
          <p:cNvPr name="AutoShape 19" id="19"/>
          <p:cNvSpPr/>
          <p:nvPr/>
        </p:nvSpPr>
        <p:spPr>
          <a:xfrm flipH="true">
            <a:off x="4022964" y="6116025"/>
            <a:ext cx="5101366" cy="206443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0" id="20"/>
          <p:cNvSpPr/>
          <p:nvPr/>
        </p:nvSpPr>
        <p:spPr>
          <a:xfrm flipH="true">
            <a:off x="7792185" y="6116025"/>
            <a:ext cx="1332145" cy="206443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1" id="21"/>
          <p:cNvSpPr/>
          <p:nvPr/>
        </p:nvSpPr>
        <p:spPr>
          <a:xfrm>
            <a:off x="9124330" y="6116025"/>
            <a:ext cx="1816099" cy="206443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2" id="22"/>
          <p:cNvSpPr/>
          <p:nvPr/>
        </p:nvSpPr>
        <p:spPr>
          <a:xfrm>
            <a:off x="9124330" y="6116025"/>
            <a:ext cx="5345122" cy="206443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756900" y="1284148"/>
            <a:ext cx="1073453" cy="2212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820412" y="704365"/>
            <a:ext cx="876300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로그인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293627" y="1639619"/>
            <a:ext cx="15700746" cy="8076672"/>
            <a:chOff x="0" y="0"/>
            <a:chExt cx="20934328" cy="10768895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20934328" cy="10768895"/>
              <a:chOff x="0" y="0"/>
              <a:chExt cx="4390011" cy="225828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4390011" cy="2258280"/>
              </a:xfrm>
              <a:custGeom>
                <a:avLst/>
                <a:gdLst/>
                <a:ahLst/>
                <a:cxnLst/>
                <a:rect r="r" b="b" t="t" l="l"/>
                <a:pathLst>
                  <a:path h="2258280" w="4390011">
                    <a:moveTo>
                      <a:pt x="4645" y="0"/>
                    </a:moveTo>
                    <a:lnTo>
                      <a:pt x="4385366" y="0"/>
                    </a:lnTo>
                    <a:cubicBezTo>
                      <a:pt x="4387931" y="0"/>
                      <a:pt x="4390011" y="2079"/>
                      <a:pt x="4390011" y="4645"/>
                    </a:cubicBezTo>
                    <a:lnTo>
                      <a:pt x="4390011" y="2253635"/>
                    </a:lnTo>
                    <a:cubicBezTo>
                      <a:pt x="4390011" y="2256200"/>
                      <a:pt x="4387931" y="2258280"/>
                      <a:pt x="4385366" y="2258280"/>
                    </a:cubicBezTo>
                    <a:lnTo>
                      <a:pt x="4645" y="2258280"/>
                    </a:lnTo>
                    <a:cubicBezTo>
                      <a:pt x="2079" y="2258280"/>
                      <a:pt x="0" y="2256200"/>
                      <a:pt x="0" y="2253635"/>
                    </a:cubicBezTo>
                    <a:lnTo>
                      <a:pt x="0" y="4645"/>
                    </a:lnTo>
                    <a:cubicBezTo>
                      <a:pt x="0" y="2079"/>
                      <a:pt x="2079" y="0"/>
                      <a:pt x="46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19050"/>
                <a:ext cx="4390011" cy="227733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sp>
          <p:nvSpPr>
            <p:cNvPr name="AutoShape 8" id="8"/>
            <p:cNvSpPr/>
            <p:nvPr/>
          </p:nvSpPr>
          <p:spPr>
            <a:xfrm>
              <a:off x="0" y="961460"/>
              <a:ext cx="20934328" cy="0"/>
            </a:xfrm>
            <a:prstGeom prst="line">
              <a:avLst/>
            </a:prstGeom>
            <a:ln cap="flat" w="23926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9" id="9"/>
            <p:cNvGrpSpPr/>
            <p:nvPr/>
          </p:nvGrpSpPr>
          <p:grpSpPr>
            <a:xfrm rot="0">
              <a:off x="20219837" y="404323"/>
              <a:ext cx="252204" cy="252204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19812927" y="404323"/>
              <a:ext cx="252204" cy="252204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19406016" y="404323"/>
              <a:ext cx="252204" cy="252204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</p:grpSp>
      <p:grpSp>
        <p:nvGrpSpPr>
          <p:cNvPr name="Group 18" id="18"/>
          <p:cNvGrpSpPr/>
          <p:nvPr/>
        </p:nvGrpSpPr>
        <p:grpSpPr>
          <a:xfrm rot="0">
            <a:off x="6438081" y="3334748"/>
            <a:ext cx="5411837" cy="5154476"/>
            <a:chOff x="0" y="0"/>
            <a:chExt cx="7215783" cy="6872635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-180975"/>
              <a:ext cx="7215783" cy="20411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880"/>
                </a:lnSpc>
              </a:pPr>
              <a:r>
                <a:rPr lang="en-US" sz="9200" b="true">
                  <a:solidFill>
                    <a:srgbClr val="090807"/>
                  </a:solidFill>
                  <a:latin typeface="Nanum Gothic Bold"/>
                  <a:ea typeface="Nanum Gothic Bold"/>
                  <a:cs typeface="Nanum Gothic Bold"/>
                  <a:sym typeface="Nanum Gothic Bold"/>
                </a:rPr>
                <a:t>POLYNITY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1203821" y="2703526"/>
              <a:ext cx="861616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학번 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887016" y="3786580"/>
              <a:ext cx="1495227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비밀번호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2792214" y="5130890"/>
              <a:ext cx="1121370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로그인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887016" y="6347490"/>
              <a:ext cx="1495227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회원가입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3913584" y="6347490"/>
              <a:ext cx="2356445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비밀번호 찾기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3607891" y="2703526"/>
              <a:ext cx="1839317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TEXT BOX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3607891" y="3786580"/>
              <a:ext cx="1839317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TEXT BOX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756900" y="1280066"/>
            <a:ext cx="1334710" cy="6294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820412" y="704365"/>
            <a:ext cx="120287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회원가입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293627" y="1639619"/>
            <a:ext cx="15700746" cy="8076672"/>
            <a:chOff x="0" y="0"/>
            <a:chExt cx="20934328" cy="10768895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20934328" cy="10768895"/>
              <a:chOff x="0" y="0"/>
              <a:chExt cx="4390011" cy="225828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4390011" cy="2258280"/>
              </a:xfrm>
              <a:custGeom>
                <a:avLst/>
                <a:gdLst/>
                <a:ahLst/>
                <a:cxnLst/>
                <a:rect r="r" b="b" t="t" l="l"/>
                <a:pathLst>
                  <a:path h="2258280" w="4390011">
                    <a:moveTo>
                      <a:pt x="4645" y="0"/>
                    </a:moveTo>
                    <a:lnTo>
                      <a:pt x="4385366" y="0"/>
                    </a:lnTo>
                    <a:cubicBezTo>
                      <a:pt x="4387931" y="0"/>
                      <a:pt x="4390011" y="2079"/>
                      <a:pt x="4390011" y="4645"/>
                    </a:cubicBezTo>
                    <a:lnTo>
                      <a:pt x="4390011" y="2253635"/>
                    </a:lnTo>
                    <a:cubicBezTo>
                      <a:pt x="4390011" y="2256200"/>
                      <a:pt x="4387931" y="2258280"/>
                      <a:pt x="4385366" y="2258280"/>
                    </a:cubicBezTo>
                    <a:lnTo>
                      <a:pt x="4645" y="2258280"/>
                    </a:lnTo>
                    <a:cubicBezTo>
                      <a:pt x="2079" y="2258280"/>
                      <a:pt x="0" y="2256200"/>
                      <a:pt x="0" y="2253635"/>
                    </a:cubicBezTo>
                    <a:lnTo>
                      <a:pt x="0" y="4645"/>
                    </a:lnTo>
                    <a:cubicBezTo>
                      <a:pt x="0" y="2079"/>
                      <a:pt x="2079" y="0"/>
                      <a:pt x="46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19050"/>
                <a:ext cx="4390011" cy="227733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sp>
          <p:nvSpPr>
            <p:cNvPr name="AutoShape 8" id="8"/>
            <p:cNvSpPr/>
            <p:nvPr/>
          </p:nvSpPr>
          <p:spPr>
            <a:xfrm>
              <a:off x="0" y="961460"/>
              <a:ext cx="20934328" cy="0"/>
            </a:xfrm>
            <a:prstGeom prst="line">
              <a:avLst/>
            </a:prstGeom>
            <a:ln cap="flat" w="23926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9" id="9"/>
            <p:cNvGrpSpPr/>
            <p:nvPr/>
          </p:nvGrpSpPr>
          <p:grpSpPr>
            <a:xfrm rot="0">
              <a:off x="20219837" y="404323"/>
              <a:ext cx="252204" cy="252204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19812927" y="404323"/>
              <a:ext cx="252204" cy="252204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19406016" y="404323"/>
              <a:ext cx="252204" cy="252204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</p:grpSp>
      <p:grpSp>
        <p:nvGrpSpPr>
          <p:cNvPr name="Group 18" id="18"/>
          <p:cNvGrpSpPr/>
          <p:nvPr/>
        </p:nvGrpSpPr>
        <p:grpSpPr>
          <a:xfrm rot="0">
            <a:off x="5687561" y="3312039"/>
            <a:ext cx="6912877" cy="5421074"/>
            <a:chOff x="0" y="0"/>
            <a:chExt cx="9217170" cy="7228099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2179127" y="306425"/>
              <a:ext cx="934063" cy="634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65"/>
                </a:lnSpc>
                <a:spcBef>
                  <a:spcPct val="0"/>
                </a:spcBef>
              </a:pPr>
              <a:r>
                <a:rPr lang="en-US" sz="2903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학번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1712220" y="3210456"/>
              <a:ext cx="1867879" cy="634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65"/>
                </a:lnSpc>
                <a:spcBef>
                  <a:spcPct val="0"/>
                </a:spcBef>
              </a:pPr>
              <a:r>
                <a:rPr lang="en-US" sz="2903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비밀번호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1945735" y="6114486"/>
              <a:ext cx="1400847" cy="634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65"/>
                </a:lnSpc>
                <a:spcBef>
                  <a:spcPct val="0"/>
                </a:spcBef>
              </a:pPr>
              <a:r>
                <a:rPr lang="en-US" sz="2903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휴대폰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1945735" y="1758441"/>
              <a:ext cx="1400847" cy="634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65"/>
                </a:lnSpc>
                <a:spcBef>
                  <a:spcPct val="0"/>
                </a:spcBef>
              </a:pPr>
              <a:r>
                <a:rPr lang="en-US" sz="2903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이메일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1174290" y="4662471"/>
              <a:ext cx="2943737" cy="634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65"/>
                </a:lnSpc>
                <a:spcBef>
                  <a:spcPct val="0"/>
                </a:spcBef>
              </a:pPr>
              <a:r>
                <a:rPr lang="en-US" sz="2903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비밀번호 확인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5370420" y="306425"/>
              <a:ext cx="2672460" cy="634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65"/>
                </a:lnSpc>
                <a:spcBef>
                  <a:spcPct val="0"/>
                </a:spcBef>
              </a:pPr>
              <a:r>
                <a:rPr lang="en-US" sz="2903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TEXT BOX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5370420" y="1787225"/>
              <a:ext cx="2672460" cy="634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65"/>
                </a:lnSpc>
                <a:spcBef>
                  <a:spcPct val="0"/>
                </a:spcBef>
              </a:pPr>
              <a:r>
                <a:rPr lang="en-US" sz="2903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TEXT BOX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5370420" y="3268025"/>
              <a:ext cx="2672460" cy="634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65"/>
                </a:lnSpc>
                <a:spcBef>
                  <a:spcPct val="0"/>
                </a:spcBef>
              </a:pPr>
              <a:r>
                <a:rPr lang="en-US" sz="2903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TEXT BOX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5370420" y="4662471"/>
              <a:ext cx="2672460" cy="634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65"/>
                </a:lnSpc>
                <a:spcBef>
                  <a:spcPct val="0"/>
                </a:spcBef>
              </a:pPr>
              <a:r>
                <a:rPr lang="en-US" sz="2903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TEXT BOX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5370420" y="6141919"/>
              <a:ext cx="2672460" cy="634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65"/>
                </a:lnSpc>
                <a:spcBef>
                  <a:spcPct val="0"/>
                </a:spcBef>
              </a:pPr>
              <a:r>
                <a:rPr lang="en-US" sz="2903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TEXT BOX</a:t>
              </a:r>
            </a:p>
          </p:txBody>
        </p:sp>
        <p:sp>
          <p:nvSpPr>
            <p:cNvPr name="AutoShape 29" id="29"/>
            <p:cNvSpPr/>
            <p:nvPr/>
          </p:nvSpPr>
          <p:spPr>
            <a:xfrm flipH="true">
              <a:off x="25400" y="25400"/>
              <a:ext cx="0" cy="7177299"/>
            </a:xfrm>
            <a:prstGeom prst="line">
              <a:avLst/>
            </a:prstGeom>
            <a:ln cap="flat" w="50800">
              <a:solidFill>
                <a:srgbClr val="09080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0" id="30"/>
            <p:cNvSpPr/>
            <p:nvPr/>
          </p:nvSpPr>
          <p:spPr>
            <a:xfrm flipV="true">
              <a:off x="25400" y="7202699"/>
              <a:ext cx="9140144" cy="0"/>
            </a:xfrm>
            <a:prstGeom prst="line">
              <a:avLst/>
            </a:prstGeom>
            <a:ln cap="flat" w="50800">
              <a:solidFill>
                <a:srgbClr val="09080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1" id="31"/>
            <p:cNvSpPr/>
            <p:nvPr/>
          </p:nvSpPr>
          <p:spPr>
            <a:xfrm>
              <a:off x="9191770" y="47153"/>
              <a:ext cx="0" cy="7177299"/>
            </a:xfrm>
            <a:prstGeom prst="line">
              <a:avLst/>
            </a:prstGeom>
            <a:ln cap="flat" w="50800">
              <a:solidFill>
                <a:srgbClr val="09080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2" id="32"/>
            <p:cNvSpPr/>
            <p:nvPr/>
          </p:nvSpPr>
          <p:spPr>
            <a:xfrm flipV="true">
              <a:off x="25400" y="25400"/>
              <a:ext cx="9166370" cy="0"/>
            </a:xfrm>
            <a:prstGeom prst="line">
              <a:avLst/>
            </a:prstGeom>
            <a:ln cap="flat" w="50800">
              <a:solidFill>
                <a:srgbClr val="090807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AutoShape 33" id="33"/>
          <p:cNvSpPr/>
          <p:nvPr/>
        </p:nvSpPr>
        <p:spPr>
          <a:xfrm>
            <a:off x="5687561" y="4337957"/>
            <a:ext cx="6697152" cy="21771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4" id="34"/>
          <p:cNvSpPr/>
          <p:nvPr/>
        </p:nvSpPr>
        <p:spPr>
          <a:xfrm>
            <a:off x="5687561" y="5448300"/>
            <a:ext cx="6697152" cy="21771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5" id="35"/>
          <p:cNvSpPr/>
          <p:nvPr/>
        </p:nvSpPr>
        <p:spPr>
          <a:xfrm>
            <a:off x="5687561" y="6515100"/>
            <a:ext cx="6697152" cy="21771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6" id="36"/>
          <p:cNvSpPr/>
          <p:nvPr/>
        </p:nvSpPr>
        <p:spPr>
          <a:xfrm>
            <a:off x="5688311" y="7651296"/>
            <a:ext cx="6652895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756900" y="1275984"/>
            <a:ext cx="1963069" cy="10376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820412" y="704365"/>
            <a:ext cx="1899557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비밀번호 찾기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293627" y="1639619"/>
            <a:ext cx="15700746" cy="8076672"/>
            <a:chOff x="0" y="0"/>
            <a:chExt cx="20934328" cy="10768895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20934328" cy="10768895"/>
              <a:chOff x="0" y="0"/>
              <a:chExt cx="4390011" cy="225828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4390011" cy="2258280"/>
              </a:xfrm>
              <a:custGeom>
                <a:avLst/>
                <a:gdLst/>
                <a:ahLst/>
                <a:cxnLst/>
                <a:rect r="r" b="b" t="t" l="l"/>
                <a:pathLst>
                  <a:path h="2258280" w="4390011">
                    <a:moveTo>
                      <a:pt x="4645" y="0"/>
                    </a:moveTo>
                    <a:lnTo>
                      <a:pt x="4385366" y="0"/>
                    </a:lnTo>
                    <a:cubicBezTo>
                      <a:pt x="4387931" y="0"/>
                      <a:pt x="4390011" y="2079"/>
                      <a:pt x="4390011" y="4645"/>
                    </a:cubicBezTo>
                    <a:lnTo>
                      <a:pt x="4390011" y="2253635"/>
                    </a:lnTo>
                    <a:cubicBezTo>
                      <a:pt x="4390011" y="2256200"/>
                      <a:pt x="4387931" y="2258280"/>
                      <a:pt x="4385366" y="2258280"/>
                    </a:cubicBezTo>
                    <a:lnTo>
                      <a:pt x="4645" y="2258280"/>
                    </a:lnTo>
                    <a:cubicBezTo>
                      <a:pt x="2079" y="2258280"/>
                      <a:pt x="0" y="2256200"/>
                      <a:pt x="0" y="2253635"/>
                    </a:cubicBezTo>
                    <a:lnTo>
                      <a:pt x="0" y="4645"/>
                    </a:lnTo>
                    <a:cubicBezTo>
                      <a:pt x="0" y="2079"/>
                      <a:pt x="2079" y="0"/>
                      <a:pt x="46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19050"/>
                <a:ext cx="4390011" cy="227733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sp>
          <p:nvSpPr>
            <p:cNvPr name="AutoShape 8" id="8"/>
            <p:cNvSpPr/>
            <p:nvPr/>
          </p:nvSpPr>
          <p:spPr>
            <a:xfrm>
              <a:off x="0" y="961460"/>
              <a:ext cx="20934328" cy="0"/>
            </a:xfrm>
            <a:prstGeom prst="line">
              <a:avLst/>
            </a:prstGeom>
            <a:ln cap="flat" w="23926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9" id="9"/>
            <p:cNvGrpSpPr/>
            <p:nvPr/>
          </p:nvGrpSpPr>
          <p:grpSpPr>
            <a:xfrm rot="0">
              <a:off x="20219837" y="404323"/>
              <a:ext cx="252204" cy="252204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19812927" y="404323"/>
              <a:ext cx="252204" cy="252204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19406016" y="404323"/>
              <a:ext cx="252204" cy="252204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</p:grpSp>
      <p:grpSp>
        <p:nvGrpSpPr>
          <p:cNvPr name="Group 18" id="18"/>
          <p:cNvGrpSpPr/>
          <p:nvPr/>
        </p:nvGrpSpPr>
        <p:grpSpPr>
          <a:xfrm rot="0">
            <a:off x="5687553" y="4598209"/>
            <a:ext cx="6912894" cy="2159492"/>
            <a:chOff x="0" y="0"/>
            <a:chExt cx="9217192" cy="2879323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2179149" y="306425"/>
              <a:ext cx="934063" cy="634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65"/>
                </a:lnSpc>
                <a:spcBef>
                  <a:spcPct val="0"/>
                </a:spcBef>
              </a:pPr>
              <a:r>
                <a:rPr lang="en-US" sz="2903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학번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1945757" y="1758441"/>
              <a:ext cx="1400847" cy="634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65"/>
                </a:lnSpc>
                <a:spcBef>
                  <a:spcPct val="0"/>
                </a:spcBef>
              </a:pPr>
              <a:r>
                <a:rPr lang="en-US" sz="2903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이메일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5370442" y="306425"/>
              <a:ext cx="2672460" cy="634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65"/>
                </a:lnSpc>
                <a:spcBef>
                  <a:spcPct val="0"/>
                </a:spcBef>
              </a:pPr>
              <a:r>
                <a:rPr lang="en-US" sz="2903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TEXT BOX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5370442" y="1787225"/>
              <a:ext cx="2672460" cy="6348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65"/>
                </a:lnSpc>
                <a:spcBef>
                  <a:spcPct val="0"/>
                </a:spcBef>
              </a:pPr>
              <a:r>
                <a:rPr lang="en-US" sz="2903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TEXT BOX</a:t>
              </a:r>
            </a:p>
          </p:txBody>
        </p:sp>
        <p:sp>
          <p:nvSpPr>
            <p:cNvPr name="AutoShape 23" id="23"/>
            <p:cNvSpPr/>
            <p:nvPr/>
          </p:nvSpPr>
          <p:spPr>
            <a:xfrm>
              <a:off x="25422" y="25400"/>
              <a:ext cx="26226" cy="2828523"/>
            </a:xfrm>
            <a:prstGeom prst="line">
              <a:avLst/>
            </a:prstGeom>
            <a:ln cap="flat" w="50800">
              <a:solidFill>
                <a:srgbClr val="09080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4" id="24"/>
            <p:cNvSpPr/>
            <p:nvPr/>
          </p:nvSpPr>
          <p:spPr>
            <a:xfrm flipV="true">
              <a:off x="51648" y="2853923"/>
              <a:ext cx="9140144" cy="0"/>
            </a:xfrm>
            <a:prstGeom prst="line">
              <a:avLst/>
            </a:prstGeom>
            <a:ln cap="flat" w="50800">
              <a:solidFill>
                <a:srgbClr val="09080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5" id="25"/>
            <p:cNvSpPr/>
            <p:nvPr/>
          </p:nvSpPr>
          <p:spPr>
            <a:xfrm>
              <a:off x="9191792" y="47153"/>
              <a:ext cx="0" cy="2806770"/>
            </a:xfrm>
            <a:prstGeom prst="line">
              <a:avLst/>
            </a:prstGeom>
            <a:ln cap="flat" w="50800">
              <a:solidFill>
                <a:srgbClr val="09080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6" id="26"/>
            <p:cNvSpPr/>
            <p:nvPr/>
          </p:nvSpPr>
          <p:spPr>
            <a:xfrm flipV="true">
              <a:off x="25422" y="25400"/>
              <a:ext cx="9166370" cy="0"/>
            </a:xfrm>
            <a:prstGeom prst="line">
              <a:avLst/>
            </a:prstGeom>
            <a:ln cap="flat" w="50800">
              <a:solidFill>
                <a:srgbClr val="09080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7" id="27"/>
            <p:cNvSpPr/>
            <p:nvPr/>
          </p:nvSpPr>
          <p:spPr>
            <a:xfrm>
              <a:off x="22" y="1367891"/>
              <a:ext cx="9191770" cy="31847"/>
            </a:xfrm>
            <a:prstGeom prst="line">
              <a:avLst/>
            </a:prstGeom>
            <a:ln cap="flat" w="12700">
              <a:solidFill>
                <a:srgbClr val="090807"/>
              </a:solidFill>
              <a:prstDash val="solid"/>
              <a:headEnd type="none" len="sm" w="sm"/>
              <a:tailEnd type="none" len="sm" w="sm"/>
            </a:ln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756900" y="1281427"/>
            <a:ext cx="1314008" cy="4933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293627" y="1639619"/>
            <a:ext cx="15700746" cy="8076672"/>
            <a:chOff x="0" y="0"/>
            <a:chExt cx="20934328" cy="10768895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0934328" cy="10768895"/>
              <a:chOff x="0" y="0"/>
              <a:chExt cx="4390011" cy="225828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4390011" cy="2258280"/>
              </a:xfrm>
              <a:custGeom>
                <a:avLst/>
                <a:gdLst/>
                <a:ahLst/>
                <a:cxnLst/>
                <a:rect r="r" b="b" t="t" l="l"/>
                <a:pathLst>
                  <a:path h="2258280" w="4390011">
                    <a:moveTo>
                      <a:pt x="4645" y="0"/>
                    </a:moveTo>
                    <a:lnTo>
                      <a:pt x="4385366" y="0"/>
                    </a:lnTo>
                    <a:cubicBezTo>
                      <a:pt x="4387931" y="0"/>
                      <a:pt x="4390011" y="2079"/>
                      <a:pt x="4390011" y="4645"/>
                    </a:cubicBezTo>
                    <a:lnTo>
                      <a:pt x="4390011" y="2253635"/>
                    </a:lnTo>
                    <a:cubicBezTo>
                      <a:pt x="4390011" y="2256200"/>
                      <a:pt x="4387931" y="2258280"/>
                      <a:pt x="4385366" y="2258280"/>
                    </a:cubicBezTo>
                    <a:lnTo>
                      <a:pt x="4645" y="2258280"/>
                    </a:lnTo>
                    <a:cubicBezTo>
                      <a:pt x="2079" y="2258280"/>
                      <a:pt x="0" y="2256200"/>
                      <a:pt x="0" y="2253635"/>
                    </a:cubicBezTo>
                    <a:lnTo>
                      <a:pt x="0" y="4645"/>
                    </a:lnTo>
                    <a:cubicBezTo>
                      <a:pt x="0" y="2079"/>
                      <a:pt x="2079" y="0"/>
                      <a:pt x="46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19050"/>
                <a:ext cx="4390011" cy="227733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sp>
          <p:nvSpPr>
            <p:cNvPr name="AutoShape 7" id="7"/>
            <p:cNvSpPr/>
            <p:nvPr/>
          </p:nvSpPr>
          <p:spPr>
            <a:xfrm>
              <a:off x="0" y="961460"/>
              <a:ext cx="20934328" cy="0"/>
            </a:xfrm>
            <a:prstGeom prst="line">
              <a:avLst/>
            </a:prstGeom>
            <a:ln cap="flat" w="23926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8" id="8"/>
            <p:cNvGrpSpPr/>
            <p:nvPr/>
          </p:nvGrpSpPr>
          <p:grpSpPr>
            <a:xfrm rot="0">
              <a:off x="20219837" y="404323"/>
              <a:ext cx="252204" cy="252204"/>
              <a:chOff x="0" y="0"/>
              <a:chExt cx="812800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grpSp>
          <p:nvGrpSpPr>
            <p:cNvPr name="Group 11" id="11"/>
            <p:cNvGrpSpPr/>
            <p:nvPr/>
          </p:nvGrpSpPr>
          <p:grpSpPr>
            <a:xfrm rot="0">
              <a:off x="19812927" y="404323"/>
              <a:ext cx="252204" cy="252204"/>
              <a:chOff x="0" y="0"/>
              <a:chExt cx="8128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19406016" y="404323"/>
              <a:ext cx="252204" cy="252204"/>
              <a:chOff x="0" y="0"/>
              <a:chExt cx="812800" cy="8128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</p:grpSp>
      <p:sp>
        <p:nvSpPr>
          <p:cNvPr name="TextBox 17" id="17"/>
          <p:cNvSpPr txBox="true"/>
          <p:nvPr/>
        </p:nvSpPr>
        <p:spPr>
          <a:xfrm rot="0">
            <a:off x="820412" y="704365"/>
            <a:ext cx="1899557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메인화면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4001090" y="2679473"/>
            <a:ext cx="10285820" cy="447676"/>
            <a:chOff x="0" y="0"/>
            <a:chExt cx="13714427" cy="596901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-57150"/>
              <a:ext cx="4656336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AI융합소프트웨어학과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6848978" y="-57150"/>
              <a:ext cx="2336403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자동차학과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11378024" y="-57150"/>
              <a:ext cx="2336403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반도체학과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2972832" y="3694997"/>
            <a:ext cx="12342337" cy="5280274"/>
            <a:chOff x="0" y="0"/>
            <a:chExt cx="16456449" cy="7040366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3331102" y="0"/>
              <a:ext cx="13125348" cy="2015374"/>
              <a:chOff x="0" y="0"/>
              <a:chExt cx="3236405" cy="496944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3236405" cy="496944"/>
              </a:xfrm>
              <a:custGeom>
                <a:avLst/>
                <a:gdLst/>
                <a:ahLst/>
                <a:cxnLst/>
                <a:rect r="r" b="b" t="t" l="l"/>
                <a:pathLst>
                  <a:path h="496944" w="3236405">
                    <a:moveTo>
                      <a:pt x="27526" y="0"/>
                    </a:moveTo>
                    <a:lnTo>
                      <a:pt x="3208879" y="0"/>
                    </a:lnTo>
                    <a:cubicBezTo>
                      <a:pt x="3224081" y="0"/>
                      <a:pt x="3236405" y="12324"/>
                      <a:pt x="3236405" y="27526"/>
                    </a:cubicBezTo>
                    <a:lnTo>
                      <a:pt x="3236405" y="469418"/>
                    </a:lnTo>
                    <a:cubicBezTo>
                      <a:pt x="3236405" y="476719"/>
                      <a:pt x="3233505" y="483720"/>
                      <a:pt x="3228342" y="488882"/>
                    </a:cubicBezTo>
                    <a:cubicBezTo>
                      <a:pt x="3223180" y="494044"/>
                      <a:pt x="3216179" y="496944"/>
                      <a:pt x="3208879" y="496944"/>
                    </a:cubicBezTo>
                    <a:lnTo>
                      <a:pt x="27526" y="496944"/>
                    </a:lnTo>
                    <a:cubicBezTo>
                      <a:pt x="20226" y="496944"/>
                      <a:pt x="13224" y="494044"/>
                      <a:pt x="8062" y="488882"/>
                    </a:cubicBezTo>
                    <a:cubicBezTo>
                      <a:pt x="2900" y="483720"/>
                      <a:pt x="0" y="476719"/>
                      <a:pt x="0" y="469418"/>
                    </a:cubicBezTo>
                    <a:lnTo>
                      <a:pt x="0" y="27526"/>
                    </a:lnTo>
                    <a:cubicBezTo>
                      <a:pt x="0" y="20226"/>
                      <a:pt x="2900" y="13224"/>
                      <a:pt x="8062" y="8062"/>
                    </a:cubicBezTo>
                    <a:cubicBezTo>
                      <a:pt x="13224" y="2900"/>
                      <a:pt x="20226" y="0"/>
                      <a:pt x="27526" y="0"/>
                    </a:cubicBezTo>
                    <a:close/>
                  </a:path>
                </a:pathLst>
              </a:custGeom>
              <a:solidFill>
                <a:srgbClr val="F4F4F4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-47625"/>
                <a:ext cx="3236405" cy="544569"/>
              </a:xfrm>
              <a:prstGeom prst="rect">
                <a:avLst/>
              </a:prstGeom>
            </p:spPr>
            <p:txBody>
              <a:bodyPr anchor="ctr" rtlCol="false" tIns="45721" lIns="45721" bIns="45721" rIns="45721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6" id="26"/>
            <p:cNvGrpSpPr/>
            <p:nvPr/>
          </p:nvGrpSpPr>
          <p:grpSpPr>
            <a:xfrm rot="0">
              <a:off x="3331102" y="2512237"/>
              <a:ext cx="13125348" cy="2015374"/>
              <a:chOff x="0" y="0"/>
              <a:chExt cx="3236405" cy="496944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3236405" cy="496944"/>
              </a:xfrm>
              <a:custGeom>
                <a:avLst/>
                <a:gdLst/>
                <a:ahLst/>
                <a:cxnLst/>
                <a:rect r="r" b="b" t="t" l="l"/>
                <a:pathLst>
                  <a:path h="496944" w="3236405">
                    <a:moveTo>
                      <a:pt x="27526" y="0"/>
                    </a:moveTo>
                    <a:lnTo>
                      <a:pt x="3208879" y="0"/>
                    </a:lnTo>
                    <a:cubicBezTo>
                      <a:pt x="3224081" y="0"/>
                      <a:pt x="3236405" y="12324"/>
                      <a:pt x="3236405" y="27526"/>
                    </a:cubicBezTo>
                    <a:lnTo>
                      <a:pt x="3236405" y="469418"/>
                    </a:lnTo>
                    <a:cubicBezTo>
                      <a:pt x="3236405" y="476719"/>
                      <a:pt x="3233505" y="483720"/>
                      <a:pt x="3228342" y="488882"/>
                    </a:cubicBezTo>
                    <a:cubicBezTo>
                      <a:pt x="3223180" y="494044"/>
                      <a:pt x="3216179" y="496944"/>
                      <a:pt x="3208879" y="496944"/>
                    </a:cubicBezTo>
                    <a:lnTo>
                      <a:pt x="27526" y="496944"/>
                    </a:lnTo>
                    <a:cubicBezTo>
                      <a:pt x="20226" y="496944"/>
                      <a:pt x="13224" y="494044"/>
                      <a:pt x="8062" y="488882"/>
                    </a:cubicBezTo>
                    <a:cubicBezTo>
                      <a:pt x="2900" y="483720"/>
                      <a:pt x="0" y="476719"/>
                      <a:pt x="0" y="469418"/>
                    </a:cubicBezTo>
                    <a:lnTo>
                      <a:pt x="0" y="27526"/>
                    </a:lnTo>
                    <a:cubicBezTo>
                      <a:pt x="0" y="20226"/>
                      <a:pt x="2900" y="13224"/>
                      <a:pt x="8062" y="8062"/>
                    </a:cubicBezTo>
                    <a:cubicBezTo>
                      <a:pt x="13224" y="2900"/>
                      <a:pt x="20226" y="0"/>
                      <a:pt x="27526" y="0"/>
                    </a:cubicBezTo>
                    <a:close/>
                  </a:path>
                </a:pathLst>
              </a:custGeom>
              <a:solidFill>
                <a:srgbClr val="F4F4F4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47625"/>
                <a:ext cx="3236405" cy="544569"/>
              </a:xfrm>
              <a:prstGeom prst="rect">
                <a:avLst/>
              </a:prstGeom>
            </p:spPr>
            <p:txBody>
              <a:bodyPr anchor="ctr" rtlCol="false" tIns="45721" lIns="45721" bIns="45721" rIns="45721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3331102" y="5024991"/>
              <a:ext cx="13125348" cy="2015374"/>
              <a:chOff x="0" y="0"/>
              <a:chExt cx="3236405" cy="496944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3236405" cy="496944"/>
              </a:xfrm>
              <a:custGeom>
                <a:avLst/>
                <a:gdLst/>
                <a:ahLst/>
                <a:cxnLst/>
                <a:rect r="r" b="b" t="t" l="l"/>
                <a:pathLst>
                  <a:path h="496944" w="3236405">
                    <a:moveTo>
                      <a:pt x="27526" y="0"/>
                    </a:moveTo>
                    <a:lnTo>
                      <a:pt x="3208879" y="0"/>
                    </a:lnTo>
                    <a:cubicBezTo>
                      <a:pt x="3224081" y="0"/>
                      <a:pt x="3236405" y="12324"/>
                      <a:pt x="3236405" y="27526"/>
                    </a:cubicBezTo>
                    <a:lnTo>
                      <a:pt x="3236405" y="469418"/>
                    </a:lnTo>
                    <a:cubicBezTo>
                      <a:pt x="3236405" y="476719"/>
                      <a:pt x="3233505" y="483720"/>
                      <a:pt x="3228342" y="488882"/>
                    </a:cubicBezTo>
                    <a:cubicBezTo>
                      <a:pt x="3223180" y="494044"/>
                      <a:pt x="3216179" y="496944"/>
                      <a:pt x="3208879" y="496944"/>
                    </a:cubicBezTo>
                    <a:lnTo>
                      <a:pt x="27526" y="496944"/>
                    </a:lnTo>
                    <a:cubicBezTo>
                      <a:pt x="20226" y="496944"/>
                      <a:pt x="13224" y="494044"/>
                      <a:pt x="8062" y="488882"/>
                    </a:cubicBezTo>
                    <a:cubicBezTo>
                      <a:pt x="2900" y="483720"/>
                      <a:pt x="0" y="476719"/>
                      <a:pt x="0" y="469418"/>
                    </a:cubicBezTo>
                    <a:lnTo>
                      <a:pt x="0" y="27526"/>
                    </a:lnTo>
                    <a:cubicBezTo>
                      <a:pt x="0" y="20226"/>
                      <a:pt x="2900" y="13224"/>
                      <a:pt x="8062" y="8062"/>
                    </a:cubicBezTo>
                    <a:cubicBezTo>
                      <a:pt x="13224" y="2900"/>
                      <a:pt x="20226" y="0"/>
                      <a:pt x="27526" y="0"/>
                    </a:cubicBezTo>
                    <a:close/>
                  </a:path>
                </a:pathLst>
              </a:custGeom>
              <a:solidFill>
                <a:srgbClr val="F4F4F4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-47625"/>
                <a:ext cx="3236405" cy="544569"/>
              </a:xfrm>
              <a:prstGeom prst="rect">
                <a:avLst/>
              </a:prstGeom>
            </p:spPr>
            <p:txBody>
              <a:bodyPr anchor="ctr" rtlCol="false" tIns="45721" lIns="45721" bIns="45721" rIns="45721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32" id="32"/>
            <p:cNvGrpSpPr/>
            <p:nvPr/>
          </p:nvGrpSpPr>
          <p:grpSpPr>
            <a:xfrm rot="0">
              <a:off x="0" y="0"/>
              <a:ext cx="2999606" cy="2015374"/>
              <a:chOff x="0" y="0"/>
              <a:chExt cx="739633" cy="496944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739633" cy="496944"/>
              </a:xfrm>
              <a:custGeom>
                <a:avLst/>
                <a:gdLst/>
                <a:ahLst/>
                <a:cxnLst/>
                <a:rect r="r" b="b" t="t" l="l"/>
                <a:pathLst>
                  <a:path h="496944" w="739633">
                    <a:moveTo>
                      <a:pt x="120446" y="0"/>
                    </a:moveTo>
                    <a:lnTo>
                      <a:pt x="619187" y="0"/>
                    </a:lnTo>
                    <a:cubicBezTo>
                      <a:pt x="685707" y="0"/>
                      <a:pt x="739633" y="53925"/>
                      <a:pt x="739633" y="120446"/>
                    </a:cubicBezTo>
                    <a:lnTo>
                      <a:pt x="739633" y="376499"/>
                    </a:lnTo>
                    <a:cubicBezTo>
                      <a:pt x="739633" y="443019"/>
                      <a:pt x="685707" y="496944"/>
                      <a:pt x="619187" y="496944"/>
                    </a:cubicBezTo>
                    <a:lnTo>
                      <a:pt x="120446" y="496944"/>
                    </a:lnTo>
                    <a:cubicBezTo>
                      <a:pt x="53925" y="496944"/>
                      <a:pt x="0" y="443019"/>
                      <a:pt x="0" y="376499"/>
                    </a:cubicBezTo>
                    <a:lnTo>
                      <a:pt x="0" y="120446"/>
                    </a:lnTo>
                    <a:cubicBezTo>
                      <a:pt x="0" y="53925"/>
                      <a:pt x="53925" y="0"/>
                      <a:pt x="120446" y="0"/>
                    </a:cubicBezTo>
                    <a:close/>
                  </a:path>
                </a:pathLst>
              </a:custGeom>
              <a:solidFill>
                <a:srgbClr val="F4F4F4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name="TextBox 34" id="34"/>
              <p:cNvSpPr txBox="true"/>
              <p:nvPr/>
            </p:nvSpPr>
            <p:spPr>
              <a:xfrm>
                <a:off x="0" y="-47625"/>
                <a:ext cx="739633" cy="544569"/>
              </a:xfrm>
              <a:prstGeom prst="rect">
                <a:avLst/>
              </a:prstGeom>
            </p:spPr>
            <p:txBody>
              <a:bodyPr anchor="ctr" rtlCol="false" tIns="45721" lIns="45721" bIns="45721" rIns="45721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35" id="35"/>
            <p:cNvSpPr txBox="true"/>
            <p:nvPr/>
          </p:nvSpPr>
          <p:spPr>
            <a:xfrm rot="0">
              <a:off x="849110" y="455566"/>
              <a:ext cx="1301386" cy="10947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408"/>
                </a:lnSpc>
              </a:pPr>
              <a:r>
                <a:rPr lang="en-US" sz="5340">
                  <a:solidFill>
                    <a:srgbClr val="000000"/>
                  </a:solidFill>
                  <a:latin typeface="Lato Light"/>
                  <a:ea typeface="Lato Light"/>
                  <a:cs typeface="Lato Light"/>
                  <a:sym typeface="Lato Light"/>
                </a:rPr>
                <a:t>01</a:t>
              </a:r>
            </a:p>
          </p:txBody>
        </p:sp>
        <p:sp>
          <p:nvSpPr>
            <p:cNvPr name="TextBox 36" id="36"/>
            <p:cNvSpPr txBox="true"/>
            <p:nvPr/>
          </p:nvSpPr>
          <p:spPr>
            <a:xfrm rot="0">
              <a:off x="3909742" y="220479"/>
              <a:ext cx="4937529" cy="5837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05"/>
                </a:lnSpc>
              </a:pPr>
              <a:r>
                <a:rPr lang="en-US" sz="2225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우리 대학 주요 언론보도기사</a:t>
              </a:r>
            </a:p>
          </p:txBody>
        </p:sp>
        <p:sp>
          <p:nvSpPr>
            <p:cNvPr name="TextBox 37" id="37"/>
            <p:cNvSpPr txBox="true"/>
            <p:nvPr/>
          </p:nvSpPr>
          <p:spPr>
            <a:xfrm rot="0">
              <a:off x="3909742" y="2732716"/>
              <a:ext cx="5489072" cy="5837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05"/>
                </a:lnSpc>
              </a:pPr>
              <a:r>
                <a:rPr lang="en-US" sz="2225" b="true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2025학년도 대학별고사 선행학습</a:t>
              </a:r>
            </a:p>
          </p:txBody>
        </p:sp>
        <p:sp>
          <p:nvSpPr>
            <p:cNvPr name="TextBox 38" id="38"/>
            <p:cNvSpPr txBox="true"/>
            <p:nvPr/>
          </p:nvSpPr>
          <p:spPr>
            <a:xfrm rot="0">
              <a:off x="3909742" y="5245470"/>
              <a:ext cx="4937529" cy="5837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05"/>
                </a:lnSpc>
              </a:pPr>
              <a:r>
                <a:rPr lang="en-US" sz="2225" b="true">
                  <a:solidFill>
                    <a:srgbClr val="000000"/>
                  </a:solidFill>
                  <a:latin typeface="Lato Bold"/>
                  <a:ea typeface="Lato Bold"/>
                  <a:cs typeface="Lato Bold"/>
                  <a:sym typeface="Lato Bold"/>
                </a:rPr>
                <a:t>2025학년도 추가 자율 10차</a:t>
              </a:r>
            </a:p>
          </p:txBody>
        </p:sp>
        <p:sp>
          <p:nvSpPr>
            <p:cNvPr name="TextBox 39" id="39"/>
            <p:cNvSpPr txBox="true"/>
            <p:nvPr/>
          </p:nvSpPr>
          <p:spPr>
            <a:xfrm rot="0">
              <a:off x="3909742" y="1006248"/>
              <a:ext cx="12019511" cy="6877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18"/>
                </a:lnSpc>
              </a:pPr>
              <a:r>
                <a:rPr lang="en-US" sz="1513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새로운 제품 출시를 위한 광고 캠페인 비주얼 디자인.</a:t>
              </a:r>
            </a:p>
            <a:p>
              <a:pPr algn="l">
                <a:lnSpc>
                  <a:spcPts val="2118"/>
                </a:lnSpc>
              </a:pPr>
              <a:r>
                <a:rPr lang="en-US" sz="1513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온라인과 오프라인 광고 모두를 위한 시각적 요소를 제작.</a:t>
              </a:r>
            </a:p>
          </p:txBody>
        </p:sp>
        <p:sp>
          <p:nvSpPr>
            <p:cNvPr name="TextBox 40" id="40"/>
            <p:cNvSpPr txBox="true"/>
            <p:nvPr/>
          </p:nvSpPr>
          <p:spPr>
            <a:xfrm rot="0">
              <a:off x="3909742" y="3518485"/>
              <a:ext cx="12019511" cy="6877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18"/>
                </a:lnSpc>
              </a:pPr>
              <a:r>
                <a:rPr lang="en-US" sz="1513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모바일 앱의 사용자 인터페이스(UI)와 사용자 경험(UX)을 개선하는 프로젝트.</a:t>
              </a:r>
            </a:p>
            <a:p>
              <a:pPr algn="l">
                <a:lnSpc>
                  <a:spcPts val="2118"/>
                </a:lnSpc>
              </a:pPr>
              <a:r>
                <a:rPr lang="en-US" sz="1513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깔끔하고 직관적인 디자인을 목표로 사용자 흐름과 시각적 일관성 강화.</a:t>
              </a:r>
            </a:p>
          </p:txBody>
        </p:sp>
        <p:sp>
          <p:nvSpPr>
            <p:cNvPr name="TextBox 41" id="41"/>
            <p:cNvSpPr txBox="true"/>
            <p:nvPr/>
          </p:nvSpPr>
          <p:spPr>
            <a:xfrm rot="0">
              <a:off x="3909742" y="6031239"/>
              <a:ext cx="12019511" cy="6877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18"/>
                </a:lnSpc>
              </a:pPr>
              <a:r>
                <a:rPr lang="en-US" sz="1513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회사의 주요 제품 및 서비스를 소개하는 브로슈어와 마케팅 자료를 제작.</a:t>
              </a:r>
            </a:p>
            <a:p>
              <a:pPr algn="l">
                <a:lnSpc>
                  <a:spcPts val="2118"/>
                </a:lnSpc>
              </a:pPr>
              <a:r>
                <a:rPr lang="en-US" sz="1513">
                  <a:solidFill>
                    <a:srgbClr val="000000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브랜드 일관성을 유지하면서 시각적 매력을 더한 디자인.</a:t>
              </a:r>
            </a:p>
          </p:txBody>
        </p:sp>
        <p:grpSp>
          <p:nvGrpSpPr>
            <p:cNvPr name="Group 42" id="42"/>
            <p:cNvGrpSpPr/>
            <p:nvPr/>
          </p:nvGrpSpPr>
          <p:grpSpPr>
            <a:xfrm rot="0">
              <a:off x="0" y="2512237"/>
              <a:ext cx="2999606" cy="2015374"/>
              <a:chOff x="0" y="0"/>
              <a:chExt cx="739633" cy="496944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0" y="0"/>
                <a:ext cx="739633" cy="496944"/>
              </a:xfrm>
              <a:custGeom>
                <a:avLst/>
                <a:gdLst/>
                <a:ahLst/>
                <a:cxnLst/>
                <a:rect r="r" b="b" t="t" l="l"/>
                <a:pathLst>
                  <a:path h="496944" w="739633">
                    <a:moveTo>
                      <a:pt x="120446" y="0"/>
                    </a:moveTo>
                    <a:lnTo>
                      <a:pt x="619187" y="0"/>
                    </a:lnTo>
                    <a:cubicBezTo>
                      <a:pt x="685707" y="0"/>
                      <a:pt x="739633" y="53925"/>
                      <a:pt x="739633" y="120446"/>
                    </a:cubicBezTo>
                    <a:lnTo>
                      <a:pt x="739633" y="376499"/>
                    </a:lnTo>
                    <a:cubicBezTo>
                      <a:pt x="739633" y="443019"/>
                      <a:pt x="685707" y="496944"/>
                      <a:pt x="619187" y="496944"/>
                    </a:cubicBezTo>
                    <a:lnTo>
                      <a:pt x="120446" y="496944"/>
                    </a:lnTo>
                    <a:cubicBezTo>
                      <a:pt x="53925" y="496944"/>
                      <a:pt x="0" y="443019"/>
                      <a:pt x="0" y="376499"/>
                    </a:cubicBezTo>
                    <a:lnTo>
                      <a:pt x="0" y="120446"/>
                    </a:lnTo>
                    <a:cubicBezTo>
                      <a:pt x="0" y="53925"/>
                      <a:pt x="53925" y="0"/>
                      <a:pt x="120446" y="0"/>
                    </a:cubicBezTo>
                    <a:close/>
                  </a:path>
                </a:pathLst>
              </a:custGeom>
              <a:solidFill>
                <a:srgbClr val="F4F4F4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name="TextBox 44" id="44"/>
              <p:cNvSpPr txBox="true"/>
              <p:nvPr/>
            </p:nvSpPr>
            <p:spPr>
              <a:xfrm>
                <a:off x="0" y="-47625"/>
                <a:ext cx="739633" cy="544569"/>
              </a:xfrm>
              <a:prstGeom prst="rect">
                <a:avLst/>
              </a:prstGeom>
            </p:spPr>
            <p:txBody>
              <a:bodyPr anchor="ctr" rtlCol="false" tIns="45721" lIns="45721" bIns="45721" rIns="45721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45" id="45"/>
            <p:cNvSpPr txBox="true"/>
            <p:nvPr/>
          </p:nvSpPr>
          <p:spPr>
            <a:xfrm rot="0">
              <a:off x="849110" y="2967803"/>
              <a:ext cx="1301386" cy="10947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408"/>
                </a:lnSpc>
              </a:pPr>
              <a:r>
                <a:rPr lang="en-US" sz="5340">
                  <a:solidFill>
                    <a:srgbClr val="000000"/>
                  </a:solidFill>
                  <a:latin typeface="Lato Light"/>
                  <a:ea typeface="Lato Light"/>
                  <a:cs typeface="Lato Light"/>
                  <a:sym typeface="Lato Light"/>
                </a:rPr>
                <a:t>02</a:t>
              </a:r>
            </a:p>
          </p:txBody>
        </p:sp>
        <p:grpSp>
          <p:nvGrpSpPr>
            <p:cNvPr name="Group 46" id="46"/>
            <p:cNvGrpSpPr/>
            <p:nvPr/>
          </p:nvGrpSpPr>
          <p:grpSpPr>
            <a:xfrm rot="0">
              <a:off x="0" y="5024991"/>
              <a:ext cx="2999606" cy="2015374"/>
              <a:chOff x="0" y="0"/>
              <a:chExt cx="739633" cy="496944"/>
            </a:xfrm>
          </p:grpSpPr>
          <p:sp>
            <p:nvSpPr>
              <p:cNvPr name="Freeform 47" id="47"/>
              <p:cNvSpPr/>
              <p:nvPr/>
            </p:nvSpPr>
            <p:spPr>
              <a:xfrm flipH="false" flipV="false" rot="0">
                <a:off x="0" y="0"/>
                <a:ext cx="739633" cy="496944"/>
              </a:xfrm>
              <a:custGeom>
                <a:avLst/>
                <a:gdLst/>
                <a:ahLst/>
                <a:cxnLst/>
                <a:rect r="r" b="b" t="t" l="l"/>
                <a:pathLst>
                  <a:path h="496944" w="739633">
                    <a:moveTo>
                      <a:pt x="120446" y="0"/>
                    </a:moveTo>
                    <a:lnTo>
                      <a:pt x="619187" y="0"/>
                    </a:lnTo>
                    <a:cubicBezTo>
                      <a:pt x="685707" y="0"/>
                      <a:pt x="739633" y="53925"/>
                      <a:pt x="739633" y="120446"/>
                    </a:cubicBezTo>
                    <a:lnTo>
                      <a:pt x="739633" y="376499"/>
                    </a:lnTo>
                    <a:cubicBezTo>
                      <a:pt x="739633" y="443019"/>
                      <a:pt x="685707" y="496944"/>
                      <a:pt x="619187" y="496944"/>
                    </a:cubicBezTo>
                    <a:lnTo>
                      <a:pt x="120446" y="496944"/>
                    </a:lnTo>
                    <a:cubicBezTo>
                      <a:pt x="53925" y="496944"/>
                      <a:pt x="0" y="443019"/>
                      <a:pt x="0" y="376499"/>
                    </a:cubicBezTo>
                    <a:lnTo>
                      <a:pt x="0" y="120446"/>
                    </a:lnTo>
                    <a:cubicBezTo>
                      <a:pt x="0" y="53925"/>
                      <a:pt x="53925" y="0"/>
                      <a:pt x="120446" y="0"/>
                    </a:cubicBezTo>
                    <a:close/>
                  </a:path>
                </a:pathLst>
              </a:custGeom>
              <a:solidFill>
                <a:srgbClr val="F4F4F4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name="TextBox 48" id="48"/>
              <p:cNvSpPr txBox="true"/>
              <p:nvPr/>
            </p:nvSpPr>
            <p:spPr>
              <a:xfrm>
                <a:off x="0" y="-47625"/>
                <a:ext cx="739633" cy="544569"/>
              </a:xfrm>
              <a:prstGeom prst="rect">
                <a:avLst/>
              </a:prstGeom>
            </p:spPr>
            <p:txBody>
              <a:bodyPr anchor="ctr" rtlCol="false" tIns="45721" lIns="45721" bIns="45721" rIns="45721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49" id="49"/>
            <p:cNvSpPr txBox="true"/>
            <p:nvPr/>
          </p:nvSpPr>
          <p:spPr>
            <a:xfrm rot="0">
              <a:off x="849110" y="5480557"/>
              <a:ext cx="1301386" cy="10947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408"/>
                </a:lnSpc>
              </a:pPr>
              <a:r>
                <a:rPr lang="en-US" sz="5340">
                  <a:solidFill>
                    <a:srgbClr val="000000"/>
                  </a:solidFill>
                  <a:latin typeface="Lato Light"/>
                  <a:ea typeface="Lato Light"/>
                  <a:cs typeface="Lato Light"/>
                  <a:sym typeface="Lato Light"/>
                </a:rPr>
                <a:t>03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756900" y="1286360"/>
            <a:ext cx="1963069" cy="3231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293627" y="1639619"/>
            <a:ext cx="15700746" cy="8076672"/>
            <a:chOff x="0" y="0"/>
            <a:chExt cx="20934328" cy="10768895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0934328" cy="10768895"/>
              <a:chOff x="0" y="0"/>
              <a:chExt cx="4390011" cy="225828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4390011" cy="2258280"/>
              </a:xfrm>
              <a:custGeom>
                <a:avLst/>
                <a:gdLst/>
                <a:ahLst/>
                <a:cxnLst/>
                <a:rect r="r" b="b" t="t" l="l"/>
                <a:pathLst>
                  <a:path h="2258280" w="4390011">
                    <a:moveTo>
                      <a:pt x="4645" y="0"/>
                    </a:moveTo>
                    <a:lnTo>
                      <a:pt x="4385366" y="0"/>
                    </a:lnTo>
                    <a:cubicBezTo>
                      <a:pt x="4387931" y="0"/>
                      <a:pt x="4390011" y="2079"/>
                      <a:pt x="4390011" y="4645"/>
                    </a:cubicBezTo>
                    <a:lnTo>
                      <a:pt x="4390011" y="2253635"/>
                    </a:lnTo>
                    <a:cubicBezTo>
                      <a:pt x="4390011" y="2256200"/>
                      <a:pt x="4387931" y="2258280"/>
                      <a:pt x="4385366" y="2258280"/>
                    </a:cubicBezTo>
                    <a:lnTo>
                      <a:pt x="4645" y="2258280"/>
                    </a:lnTo>
                    <a:cubicBezTo>
                      <a:pt x="2079" y="2258280"/>
                      <a:pt x="0" y="2256200"/>
                      <a:pt x="0" y="2253635"/>
                    </a:cubicBezTo>
                    <a:lnTo>
                      <a:pt x="0" y="4645"/>
                    </a:lnTo>
                    <a:cubicBezTo>
                      <a:pt x="0" y="2079"/>
                      <a:pt x="2079" y="0"/>
                      <a:pt x="46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19050"/>
                <a:ext cx="4390011" cy="227733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sp>
          <p:nvSpPr>
            <p:cNvPr name="AutoShape 7" id="7"/>
            <p:cNvSpPr/>
            <p:nvPr/>
          </p:nvSpPr>
          <p:spPr>
            <a:xfrm>
              <a:off x="0" y="961460"/>
              <a:ext cx="20934328" cy="0"/>
            </a:xfrm>
            <a:prstGeom prst="line">
              <a:avLst/>
            </a:prstGeom>
            <a:ln cap="flat" w="23926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8" id="8"/>
            <p:cNvGrpSpPr/>
            <p:nvPr/>
          </p:nvGrpSpPr>
          <p:grpSpPr>
            <a:xfrm rot="0">
              <a:off x="20219837" y="404323"/>
              <a:ext cx="252204" cy="252204"/>
              <a:chOff x="0" y="0"/>
              <a:chExt cx="812800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grpSp>
          <p:nvGrpSpPr>
            <p:cNvPr name="Group 11" id="11"/>
            <p:cNvGrpSpPr/>
            <p:nvPr/>
          </p:nvGrpSpPr>
          <p:grpSpPr>
            <a:xfrm rot="0">
              <a:off x="19812927" y="404323"/>
              <a:ext cx="252204" cy="252204"/>
              <a:chOff x="0" y="0"/>
              <a:chExt cx="8128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19406016" y="404323"/>
              <a:ext cx="252204" cy="252204"/>
              <a:chOff x="0" y="0"/>
              <a:chExt cx="812800" cy="8128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</p:grpSp>
      <p:sp>
        <p:nvSpPr>
          <p:cNvPr name="TextBox 17" id="17"/>
          <p:cNvSpPr txBox="true"/>
          <p:nvPr/>
        </p:nvSpPr>
        <p:spPr>
          <a:xfrm rot="0">
            <a:off x="820412" y="704365"/>
            <a:ext cx="1899557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학과 공지사항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001090" y="2622323"/>
            <a:ext cx="3492252" cy="504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AI융합소프트웨어학과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137824" y="2622323"/>
            <a:ext cx="1752302" cy="504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자동차학과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534608" y="2622323"/>
            <a:ext cx="1752302" cy="504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반도체학과</a:t>
            </a:r>
          </a:p>
        </p:txBody>
      </p:sp>
      <p:sp>
        <p:nvSpPr>
          <p:cNvPr name="AutoShape 21" id="21"/>
          <p:cNvSpPr/>
          <p:nvPr/>
        </p:nvSpPr>
        <p:spPr>
          <a:xfrm>
            <a:off x="3655423" y="2356757"/>
            <a:ext cx="0" cy="7359533"/>
          </a:xfrm>
          <a:prstGeom prst="line">
            <a:avLst/>
          </a:prstGeom>
          <a:ln cap="flat" w="2857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2" id="22"/>
          <p:cNvSpPr txBox="true"/>
          <p:nvPr/>
        </p:nvSpPr>
        <p:spPr>
          <a:xfrm rot="0">
            <a:off x="1498123" y="4328659"/>
            <a:ext cx="1929848" cy="444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68"/>
              </a:lnSpc>
              <a:spcBef>
                <a:spcPct val="0"/>
              </a:spcBef>
            </a:pPr>
            <a:r>
              <a:rPr lang="en-US" sz="262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학과 공지사항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98123" y="5354414"/>
            <a:ext cx="1929848" cy="444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68"/>
              </a:lnSpc>
              <a:spcBef>
                <a:spcPct val="0"/>
              </a:spcBef>
            </a:pPr>
            <a:r>
              <a:rPr lang="en-US" sz="262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실시간 채팅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498123" y="6380168"/>
            <a:ext cx="1929848" cy="444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68"/>
              </a:lnSpc>
              <a:spcBef>
                <a:spcPct val="0"/>
              </a:spcBef>
            </a:pPr>
            <a:r>
              <a:rPr lang="en-US" sz="262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월간 계획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498123" y="7405922"/>
            <a:ext cx="1929848" cy="444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68"/>
              </a:lnSpc>
              <a:spcBef>
                <a:spcPct val="0"/>
              </a:spcBef>
            </a:pPr>
            <a:r>
              <a:rPr lang="en-US" sz="262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시간표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4421864" y="3792571"/>
            <a:ext cx="9865046" cy="1514761"/>
            <a:chOff x="0" y="0"/>
            <a:chExt cx="3236405" cy="496944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3236405" cy="496944"/>
            </a:xfrm>
            <a:custGeom>
              <a:avLst/>
              <a:gdLst/>
              <a:ahLst/>
              <a:cxnLst/>
              <a:rect r="r" b="b" t="t" l="l"/>
              <a:pathLst>
                <a:path h="496944" w="3236405">
                  <a:moveTo>
                    <a:pt x="27467" y="0"/>
                  </a:moveTo>
                  <a:lnTo>
                    <a:pt x="3208937" y="0"/>
                  </a:lnTo>
                  <a:cubicBezTo>
                    <a:pt x="3224107" y="0"/>
                    <a:pt x="3236405" y="12298"/>
                    <a:pt x="3236405" y="27467"/>
                  </a:cubicBezTo>
                  <a:lnTo>
                    <a:pt x="3236405" y="469477"/>
                  </a:lnTo>
                  <a:cubicBezTo>
                    <a:pt x="3236405" y="484647"/>
                    <a:pt x="3224107" y="496944"/>
                    <a:pt x="3208937" y="496944"/>
                  </a:cubicBezTo>
                  <a:lnTo>
                    <a:pt x="27467" y="496944"/>
                  </a:lnTo>
                  <a:cubicBezTo>
                    <a:pt x="12298" y="496944"/>
                    <a:pt x="0" y="484647"/>
                    <a:pt x="0" y="469477"/>
                  </a:cubicBezTo>
                  <a:lnTo>
                    <a:pt x="0" y="27467"/>
                  </a:lnTo>
                  <a:cubicBezTo>
                    <a:pt x="0" y="12298"/>
                    <a:pt x="12298" y="0"/>
                    <a:pt x="27467" y="0"/>
                  </a:cubicBezTo>
                  <a:close/>
                </a:path>
              </a:pathLst>
            </a:custGeom>
            <a:solidFill>
              <a:srgbClr val="F4F4F4"/>
            </a:solidFill>
            <a:ln cap="rnd">
              <a:noFill/>
              <a:prstDash val="solid"/>
              <a:round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47625"/>
              <a:ext cx="3236405" cy="544569"/>
            </a:xfrm>
            <a:prstGeom prst="rect">
              <a:avLst/>
            </a:prstGeom>
          </p:spPr>
          <p:txBody>
            <a:bodyPr anchor="ctr" rtlCol="false" tIns="45819" lIns="45819" bIns="45819" rIns="45819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4421864" y="5680775"/>
            <a:ext cx="9865046" cy="1514761"/>
            <a:chOff x="0" y="0"/>
            <a:chExt cx="3236405" cy="496944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3236405" cy="496944"/>
            </a:xfrm>
            <a:custGeom>
              <a:avLst/>
              <a:gdLst/>
              <a:ahLst/>
              <a:cxnLst/>
              <a:rect r="r" b="b" t="t" l="l"/>
              <a:pathLst>
                <a:path h="496944" w="3236405">
                  <a:moveTo>
                    <a:pt x="27467" y="0"/>
                  </a:moveTo>
                  <a:lnTo>
                    <a:pt x="3208937" y="0"/>
                  </a:lnTo>
                  <a:cubicBezTo>
                    <a:pt x="3224107" y="0"/>
                    <a:pt x="3236405" y="12298"/>
                    <a:pt x="3236405" y="27467"/>
                  </a:cubicBezTo>
                  <a:lnTo>
                    <a:pt x="3236405" y="469477"/>
                  </a:lnTo>
                  <a:cubicBezTo>
                    <a:pt x="3236405" y="484647"/>
                    <a:pt x="3224107" y="496944"/>
                    <a:pt x="3208937" y="496944"/>
                  </a:cubicBezTo>
                  <a:lnTo>
                    <a:pt x="27467" y="496944"/>
                  </a:lnTo>
                  <a:cubicBezTo>
                    <a:pt x="12298" y="496944"/>
                    <a:pt x="0" y="484647"/>
                    <a:pt x="0" y="469477"/>
                  </a:cubicBezTo>
                  <a:lnTo>
                    <a:pt x="0" y="27467"/>
                  </a:lnTo>
                  <a:cubicBezTo>
                    <a:pt x="0" y="12298"/>
                    <a:pt x="12298" y="0"/>
                    <a:pt x="27467" y="0"/>
                  </a:cubicBezTo>
                  <a:close/>
                </a:path>
              </a:pathLst>
            </a:custGeom>
            <a:solidFill>
              <a:srgbClr val="F4F4F4"/>
            </a:solidFill>
            <a:ln cap="rnd">
              <a:noFill/>
              <a:prstDash val="solid"/>
              <a:round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0" y="-47625"/>
              <a:ext cx="3236405" cy="544569"/>
            </a:xfrm>
            <a:prstGeom prst="rect">
              <a:avLst/>
            </a:prstGeom>
          </p:spPr>
          <p:txBody>
            <a:bodyPr anchor="ctr" rtlCol="false" tIns="45819" lIns="45819" bIns="45819" rIns="45819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4421864" y="7569368"/>
            <a:ext cx="9865046" cy="1514761"/>
            <a:chOff x="0" y="0"/>
            <a:chExt cx="3236405" cy="496944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3236405" cy="496944"/>
            </a:xfrm>
            <a:custGeom>
              <a:avLst/>
              <a:gdLst/>
              <a:ahLst/>
              <a:cxnLst/>
              <a:rect r="r" b="b" t="t" l="l"/>
              <a:pathLst>
                <a:path h="496944" w="3236405">
                  <a:moveTo>
                    <a:pt x="27467" y="0"/>
                  </a:moveTo>
                  <a:lnTo>
                    <a:pt x="3208937" y="0"/>
                  </a:lnTo>
                  <a:cubicBezTo>
                    <a:pt x="3224107" y="0"/>
                    <a:pt x="3236405" y="12298"/>
                    <a:pt x="3236405" y="27467"/>
                  </a:cubicBezTo>
                  <a:lnTo>
                    <a:pt x="3236405" y="469477"/>
                  </a:lnTo>
                  <a:cubicBezTo>
                    <a:pt x="3236405" y="484647"/>
                    <a:pt x="3224107" y="496944"/>
                    <a:pt x="3208937" y="496944"/>
                  </a:cubicBezTo>
                  <a:lnTo>
                    <a:pt x="27467" y="496944"/>
                  </a:lnTo>
                  <a:cubicBezTo>
                    <a:pt x="12298" y="496944"/>
                    <a:pt x="0" y="484647"/>
                    <a:pt x="0" y="469477"/>
                  </a:cubicBezTo>
                  <a:lnTo>
                    <a:pt x="0" y="27467"/>
                  </a:lnTo>
                  <a:cubicBezTo>
                    <a:pt x="0" y="12298"/>
                    <a:pt x="12298" y="0"/>
                    <a:pt x="27467" y="0"/>
                  </a:cubicBezTo>
                  <a:close/>
                </a:path>
              </a:pathLst>
            </a:custGeom>
            <a:solidFill>
              <a:srgbClr val="F4F4F4"/>
            </a:solidFill>
            <a:ln cap="rnd">
              <a:noFill/>
              <a:prstDash val="solid"/>
              <a:round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47625"/>
              <a:ext cx="3236405" cy="544569"/>
            </a:xfrm>
            <a:prstGeom prst="rect">
              <a:avLst/>
            </a:prstGeom>
          </p:spPr>
          <p:txBody>
            <a:bodyPr anchor="ctr" rtlCol="false" tIns="45819" lIns="45819" bIns="45819" rIns="45819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5" id="35"/>
          <p:cNvSpPr txBox="true"/>
          <p:nvPr/>
        </p:nvSpPr>
        <p:spPr>
          <a:xfrm rot="0">
            <a:off x="4856772" y="4017555"/>
            <a:ext cx="4125601" cy="464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13"/>
              </a:lnSpc>
            </a:pPr>
            <a:r>
              <a:rPr lang="en-US" sz="2229" b="true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AI융합소프트웨어학과 체육 일정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4856772" y="5903174"/>
            <a:ext cx="4125601" cy="468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13"/>
              </a:lnSpc>
            </a:pPr>
            <a:r>
              <a:rPr lang="en-US" sz="2229" b="true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중간고사 시험 범위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4856772" y="7795611"/>
            <a:ext cx="3711060" cy="464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13"/>
              </a:lnSpc>
            </a:pPr>
            <a:r>
              <a:rPr lang="en-US" sz="2229" b="true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HTML 과제에 대해서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4856772" y="4539406"/>
            <a:ext cx="9033896" cy="526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2"/>
              </a:lnSpc>
            </a:pPr>
            <a:r>
              <a:rPr lang="en-US" sz="1516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새로운 제품 출시를 위한 광고 캠페인 비주얼 디자인.</a:t>
            </a:r>
          </a:p>
          <a:p>
            <a:pPr algn="l">
              <a:lnSpc>
                <a:spcPts val="2122"/>
              </a:lnSpc>
            </a:pPr>
            <a:r>
              <a:rPr lang="en-US" sz="1516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온라인과 오프라인 광고 모두를 위한 시각적 요소를 제작.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4856772" y="6427610"/>
            <a:ext cx="9033896" cy="526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2"/>
              </a:lnSpc>
            </a:pPr>
            <a:r>
              <a:rPr lang="en-US" sz="1516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모바일 앱의 사용자 인터페이스(UI)와 사용자 경험(UX)을 개선하는 프로젝트.</a:t>
            </a:r>
          </a:p>
          <a:p>
            <a:pPr algn="l">
              <a:lnSpc>
                <a:spcPts val="2122"/>
              </a:lnSpc>
            </a:pPr>
            <a:r>
              <a:rPr lang="en-US" sz="1516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깔끔하고 직관적인 디자인을 목표로 사용자 흐름과 시각적 일관성 강화.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4856772" y="8316202"/>
            <a:ext cx="9033896" cy="526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2"/>
              </a:lnSpc>
            </a:pPr>
            <a:r>
              <a:rPr lang="en-US" sz="1516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회사의 주요 제품 및 서비스를 소개하는 브로슈어와 마케팅 자료를 제작.</a:t>
            </a:r>
          </a:p>
          <a:p>
            <a:pPr algn="l">
              <a:lnSpc>
                <a:spcPts val="2122"/>
              </a:lnSpc>
            </a:pPr>
            <a:r>
              <a:rPr lang="en-US" sz="1516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브랜드 일관성을 유지하면서 시각적 매력을 더한 디자인.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756900" y="1280066"/>
            <a:ext cx="1743994" cy="6294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293627" y="1639619"/>
            <a:ext cx="15700746" cy="8076672"/>
            <a:chOff x="0" y="0"/>
            <a:chExt cx="20934328" cy="10768895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0934328" cy="10768895"/>
              <a:chOff x="0" y="0"/>
              <a:chExt cx="4390011" cy="225828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4390011" cy="2258280"/>
              </a:xfrm>
              <a:custGeom>
                <a:avLst/>
                <a:gdLst/>
                <a:ahLst/>
                <a:cxnLst/>
                <a:rect r="r" b="b" t="t" l="l"/>
                <a:pathLst>
                  <a:path h="2258280" w="4390011">
                    <a:moveTo>
                      <a:pt x="4645" y="0"/>
                    </a:moveTo>
                    <a:lnTo>
                      <a:pt x="4385366" y="0"/>
                    </a:lnTo>
                    <a:cubicBezTo>
                      <a:pt x="4387931" y="0"/>
                      <a:pt x="4390011" y="2079"/>
                      <a:pt x="4390011" y="4645"/>
                    </a:cubicBezTo>
                    <a:lnTo>
                      <a:pt x="4390011" y="2253635"/>
                    </a:lnTo>
                    <a:cubicBezTo>
                      <a:pt x="4390011" y="2256200"/>
                      <a:pt x="4387931" y="2258280"/>
                      <a:pt x="4385366" y="2258280"/>
                    </a:cubicBezTo>
                    <a:lnTo>
                      <a:pt x="4645" y="2258280"/>
                    </a:lnTo>
                    <a:cubicBezTo>
                      <a:pt x="2079" y="2258280"/>
                      <a:pt x="0" y="2256200"/>
                      <a:pt x="0" y="2253635"/>
                    </a:cubicBezTo>
                    <a:lnTo>
                      <a:pt x="0" y="4645"/>
                    </a:lnTo>
                    <a:cubicBezTo>
                      <a:pt x="0" y="2079"/>
                      <a:pt x="2079" y="0"/>
                      <a:pt x="46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19050"/>
                <a:ext cx="4390011" cy="227733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sp>
          <p:nvSpPr>
            <p:cNvPr name="AutoShape 7" id="7"/>
            <p:cNvSpPr/>
            <p:nvPr/>
          </p:nvSpPr>
          <p:spPr>
            <a:xfrm>
              <a:off x="0" y="961460"/>
              <a:ext cx="20934328" cy="0"/>
            </a:xfrm>
            <a:prstGeom prst="line">
              <a:avLst/>
            </a:prstGeom>
            <a:ln cap="flat" w="23926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8" id="8"/>
            <p:cNvGrpSpPr/>
            <p:nvPr/>
          </p:nvGrpSpPr>
          <p:grpSpPr>
            <a:xfrm rot="0">
              <a:off x="20219837" y="404323"/>
              <a:ext cx="252204" cy="252204"/>
              <a:chOff x="0" y="0"/>
              <a:chExt cx="812800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grpSp>
          <p:nvGrpSpPr>
            <p:cNvPr name="Group 11" id="11"/>
            <p:cNvGrpSpPr/>
            <p:nvPr/>
          </p:nvGrpSpPr>
          <p:grpSpPr>
            <a:xfrm rot="0">
              <a:off x="19812927" y="404323"/>
              <a:ext cx="252204" cy="252204"/>
              <a:chOff x="0" y="0"/>
              <a:chExt cx="8128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19406016" y="404323"/>
              <a:ext cx="252204" cy="252204"/>
              <a:chOff x="0" y="0"/>
              <a:chExt cx="812800" cy="8128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</p:grpSp>
      <p:grpSp>
        <p:nvGrpSpPr>
          <p:cNvPr name="Group 17" id="17"/>
          <p:cNvGrpSpPr/>
          <p:nvPr/>
        </p:nvGrpSpPr>
        <p:grpSpPr>
          <a:xfrm rot="0">
            <a:off x="1498123" y="2356757"/>
            <a:ext cx="14646685" cy="7359533"/>
            <a:chOff x="0" y="0"/>
            <a:chExt cx="19528914" cy="9812711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3337289" y="373138"/>
              <a:ext cx="4656336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AI융합소프트웨어학과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10186267" y="373138"/>
              <a:ext cx="2336403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자동차학과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14715313" y="373138"/>
              <a:ext cx="2336403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반도체학과</a:t>
              </a:r>
            </a:p>
          </p:txBody>
        </p:sp>
        <p:sp>
          <p:nvSpPr>
            <p:cNvPr name="AutoShape 21" id="21"/>
            <p:cNvSpPr/>
            <p:nvPr/>
          </p:nvSpPr>
          <p:spPr>
            <a:xfrm>
              <a:off x="2876400" y="0"/>
              <a:ext cx="0" cy="9812711"/>
            </a:xfrm>
            <a:prstGeom prst="line">
              <a:avLst/>
            </a:prstGeom>
            <a:ln cap="flat" w="38100">
              <a:solidFill>
                <a:srgbClr val="09080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22" id="22"/>
            <p:cNvSpPr txBox="true"/>
            <p:nvPr/>
          </p:nvSpPr>
          <p:spPr>
            <a:xfrm rot="0">
              <a:off x="0" y="2645078"/>
              <a:ext cx="2573131" cy="5768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68"/>
                </a:lnSpc>
                <a:spcBef>
                  <a:spcPct val="0"/>
                </a:spcBef>
              </a:pPr>
              <a:r>
                <a:rPr lang="en-US" sz="262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학과 공지사항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4012750"/>
              <a:ext cx="2573131" cy="5768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68"/>
                </a:lnSpc>
                <a:spcBef>
                  <a:spcPct val="0"/>
                </a:spcBef>
              </a:pPr>
              <a:r>
                <a:rPr lang="en-US" sz="262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실시간 채팅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5380423"/>
              <a:ext cx="2573131" cy="5768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68"/>
                </a:lnSpc>
                <a:spcBef>
                  <a:spcPct val="0"/>
                </a:spcBef>
              </a:pPr>
              <a:r>
                <a:rPr lang="en-US" sz="262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월간 계획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6748095"/>
              <a:ext cx="2573131" cy="5768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68"/>
                </a:lnSpc>
                <a:spcBef>
                  <a:spcPct val="0"/>
                </a:spcBef>
              </a:pPr>
              <a:r>
                <a:rPr lang="en-US" sz="262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시간표</a:t>
              </a:r>
            </a:p>
          </p:txBody>
        </p:sp>
        <p:grpSp>
          <p:nvGrpSpPr>
            <p:cNvPr name="Group 26" id="26"/>
            <p:cNvGrpSpPr/>
            <p:nvPr/>
          </p:nvGrpSpPr>
          <p:grpSpPr>
            <a:xfrm rot="0">
              <a:off x="3850034" y="1502537"/>
              <a:ext cx="15678880" cy="5851452"/>
              <a:chOff x="0" y="0"/>
              <a:chExt cx="3857803" cy="1439755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3857803" cy="1439755"/>
              </a:xfrm>
              <a:custGeom>
                <a:avLst/>
                <a:gdLst/>
                <a:ahLst/>
                <a:cxnLst/>
                <a:rect r="r" b="b" t="t" l="l"/>
                <a:pathLst>
                  <a:path h="1439755" w="3857803">
                    <a:moveTo>
                      <a:pt x="23043" y="0"/>
                    </a:moveTo>
                    <a:lnTo>
                      <a:pt x="3834759" y="0"/>
                    </a:lnTo>
                    <a:cubicBezTo>
                      <a:pt x="3840871" y="0"/>
                      <a:pt x="3846732" y="2428"/>
                      <a:pt x="3851053" y="6749"/>
                    </a:cubicBezTo>
                    <a:cubicBezTo>
                      <a:pt x="3855375" y="11071"/>
                      <a:pt x="3857803" y="16932"/>
                      <a:pt x="3857803" y="23043"/>
                    </a:cubicBezTo>
                    <a:lnTo>
                      <a:pt x="3857803" y="1416712"/>
                    </a:lnTo>
                    <a:cubicBezTo>
                      <a:pt x="3857803" y="1422824"/>
                      <a:pt x="3855375" y="1428685"/>
                      <a:pt x="3851053" y="1433006"/>
                    </a:cubicBezTo>
                    <a:cubicBezTo>
                      <a:pt x="3846732" y="1437327"/>
                      <a:pt x="3840871" y="1439755"/>
                      <a:pt x="3834759" y="1439755"/>
                    </a:cubicBezTo>
                    <a:lnTo>
                      <a:pt x="23043" y="1439755"/>
                    </a:lnTo>
                    <a:cubicBezTo>
                      <a:pt x="16932" y="1439755"/>
                      <a:pt x="11071" y="1437327"/>
                      <a:pt x="6749" y="1433006"/>
                    </a:cubicBezTo>
                    <a:cubicBezTo>
                      <a:pt x="2428" y="1428685"/>
                      <a:pt x="0" y="1422824"/>
                      <a:pt x="0" y="1416712"/>
                    </a:cubicBezTo>
                    <a:lnTo>
                      <a:pt x="0" y="23043"/>
                    </a:lnTo>
                    <a:cubicBezTo>
                      <a:pt x="0" y="16932"/>
                      <a:pt x="2428" y="11071"/>
                      <a:pt x="6749" y="6749"/>
                    </a:cubicBezTo>
                    <a:cubicBezTo>
                      <a:pt x="11071" y="2428"/>
                      <a:pt x="16932" y="0"/>
                      <a:pt x="23043" y="0"/>
                    </a:cubicBezTo>
                    <a:close/>
                  </a:path>
                </a:pathLst>
              </a:custGeom>
              <a:solidFill>
                <a:srgbClr val="F4F4F4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47625"/>
                <a:ext cx="3857803" cy="1487380"/>
              </a:xfrm>
              <a:prstGeom prst="rect">
                <a:avLst/>
              </a:prstGeom>
            </p:spPr>
            <p:txBody>
              <a:bodyPr anchor="ctr" rtlCol="false" tIns="45819" lIns="45819" bIns="45819" rIns="45819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3898322" y="7791976"/>
              <a:ext cx="13153394" cy="1061738"/>
              <a:chOff x="0" y="0"/>
              <a:chExt cx="3236405" cy="261242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3236405" cy="261242"/>
              </a:xfrm>
              <a:custGeom>
                <a:avLst/>
                <a:gdLst/>
                <a:ahLst/>
                <a:cxnLst/>
                <a:rect r="r" b="b" t="t" l="l"/>
                <a:pathLst>
                  <a:path h="261242" w="3236405">
                    <a:moveTo>
                      <a:pt x="27467" y="0"/>
                    </a:moveTo>
                    <a:lnTo>
                      <a:pt x="3208937" y="0"/>
                    </a:lnTo>
                    <a:cubicBezTo>
                      <a:pt x="3224107" y="0"/>
                      <a:pt x="3236405" y="12298"/>
                      <a:pt x="3236405" y="27467"/>
                    </a:cubicBezTo>
                    <a:lnTo>
                      <a:pt x="3236405" y="233774"/>
                    </a:lnTo>
                    <a:cubicBezTo>
                      <a:pt x="3236405" y="248944"/>
                      <a:pt x="3224107" y="261242"/>
                      <a:pt x="3208937" y="261242"/>
                    </a:cubicBezTo>
                    <a:lnTo>
                      <a:pt x="27467" y="261242"/>
                    </a:lnTo>
                    <a:cubicBezTo>
                      <a:pt x="12298" y="261242"/>
                      <a:pt x="0" y="248944"/>
                      <a:pt x="0" y="233774"/>
                    </a:cubicBezTo>
                    <a:lnTo>
                      <a:pt x="0" y="27467"/>
                    </a:lnTo>
                    <a:cubicBezTo>
                      <a:pt x="0" y="12298"/>
                      <a:pt x="12298" y="0"/>
                      <a:pt x="27467" y="0"/>
                    </a:cubicBezTo>
                    <a:close/>
                  </a:path>
                </a:pathLst>
              </a:custGeom>
              <a:solidFill>
                <a:srgbClr val="F4F4F4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-47625"/>
                <a:ext cx="3236405" cy="308867"/>
              </a:xfrm>
              <a:prstGeom prst="rect">
                <a:avLst/>
              </a:prstGeom>
            </p:spPr>
            <p:txBody>
              <a:bodyPr anchor="ctr" rtlCol="false" tIns="45819" lIns="45819" bIns="45819" rIns="45819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Freeform 32" id="32"/>
            <p:cNvSpPr/>
            <p:nvPr/>
          </p:nvSpPr>
          <p:spPr>
            <a:xfrm flipH="false" flipV="false" rot="0">
              <a:off x="4643373" y="4020984"/>
              <a:ext cx="4267908" cy="1915886"/>
            </a:xfrm>
            <a:custGeom>
              <a:avLst/>
              <a:gdLst/>
              <a:ahLst/>
              <a:cxnLst/>
              <a:rect r="r" b="b" t="t" l="l"/>
              <a:pathLst>
                <a:path h="1915886" w="4267908">
                  <a:moveTo>
                    <a:pt x="0" y="0"/>
                  </a:moveTo>
                  <a:lnTo>
                    <a:pt x="4267908" y="0"/>
                  </a:lnTo>
                  <a:lnTo>
                    <a:pt x="4267908" y="1915886"/>
                  </a:lnTo>
                  <a:lnTo>
                    <a:pt x="0" y="19158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0871" r="0" b="-3295"/>
              </a:stretch>
            </a:blipFill>
          </p:spPr>
        </p:sp>
        <p:sp>
          <p:nvSpPr>
            <p:cNvPr name="TextBox 33" id="33"/>
            <p:cNvSpPr txBox="true"/>
            <p:nvPr/>
          </p:nvSpPr>
          <p:spPr>
            <a:xfrm rot="0">
              <a:off x="11969990" y="8014788"/>
              <a:ext cx="4648023" cy="5684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68"/>
                </a:lnSpc>
                <a:spcBef>
                  <a:spcPct val="0"/>
                </a:spcBef>
              </a:pPr>
              <a:r>
                <a:rPr lang="en-US" sz="262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텍스트를 입력해주세요</a:t>
              </a:r>
            </a:p>
          </p:txBody>
        </p:sp>
        <p:sp>
          <p:nvSpPr>
            <p:cNvPr name="TextBox 34" id="34"/>
            <p:cNvSpPr txBox="true"/>
            <p:nvPr/>
          </p:nvSpPr>
          <p:spPr>
            <a:xfrm rot="0">
              <a:off x="17639244" y="8014788"/>
              <a:ext cx="1483908" cy="5684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68"/>
                </a:lnSpc>
                <a:spcBef>
                  <a:spcPct val="0"/>
                </a:spcBef>
              </a:pPr>
              <a:r>
                <a:rPr lang="en-US" sz="262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등록</a:t>
              </a:r>
            </a:p>
          </p:txBody>
        </p:sp>
        <p:sp>
          <p:nvSpPr>
            <p:cNvPr name="Freeform 35" id="35"/>
            <p:cNvSpPr/>
            <p:nvPr/>
          </p:nvSpPr>
          <p:spPr>
            <a:xfrm flipH="false" flipV="false" rot="0">
              <a:off x="4643373" y="1944914"/>
              <a:ext cx="4267908" cy="1770743"/>
            </a:xfrm>
            <a:custGeom>
              <a:avLst/>
              <a:gdLst/>
              <a:ahLst/>
              <a:cxnLst/>
              <a:rect r="r" b="b" t="t" l="l"/>
              <a:pathLst>
                <a:path h="1770743" w="4267908">
                  <a:moveTo>
                    <a:pt x="0" y="0"/>
                  </a:moveTo>
                  <a:lnTo>
                    <a:pt x="4267908" y="0"/>
                  </a:lnTo>
                  <a:lnTo>
                    <a:pt x="4267908" y="1770743"/>
                  </a:lnTo>
                  <a:lnTo>
                    <a:pt x="0" y="177074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1762" r="0" b="-11762"/>
              </a:stretch>
            </a:blipFill>
          </p:spPr>
        </p:sp>
        <p:sp>
          <p:nvSpPr>
            <p:cNvPr name="TextBox 36" id="36"/>
            <p:cNvSpPr txBox="true"/>
            <p:nvPr/>
          </p:nvSpPr>
          <p:spPr>
            <a:xfrm rot="0">
              <a:off x="4970653" y="2261796"/>
              <a:ext cx="3555205" cy="5684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68"/>
                </a:lnSpc>
                <a:spcBef>
                  <a:spcPct val="0"/>
                </a:spcBef>
              </a:pPr>
              <a:r>
                <a:rPr lang="en-US" sz="262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오늘 학식 뭐야?</a:t>
              </a:r>
            </a:p>
          </p:txBody>
        </p:sp>
        <p:sp>
          <p:nvSpPr>
            <p:cNvPr name="TextBox 37" id="37"/>
            <p:cNvSpPr txBox="true"/>
            <p:nvPr/>
          </p:nvSpPr>
          <p:spPr>
            <a:xfrm rot="0">
              <a:off x="4999725" y="4380639"/>
              <a:ext cx="3555205" cy="5684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68"/>
                </a:lnSpc>
                <a:spcBef>
                  <a:spcPct val="0"/>
                </a:spcBef>
              </a:pPr>
              <a:r>
                <a:rPr lang="en-US" sz="262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과제가 너무 많아..</a:t>
              </a:r>
            </a:p>
          </p:txBody>
        </p:sp>
        <p:sp>
          <p:nvSpPr>
            <p:cNvPr name="Freeform 38" id="38"/>
            <p:cNvSpPr/>
            <p:nvPr/>
          </p:nvSpPr>
          <p:spPr>
            <a:xfrm flipH="false" flipV="false" rot="0">
              <a:off x="4614302" y="6155863"/>
              <a:ext cx="4267908" cy="1198127"/>
            </a:xfrm>
            <a:custGeom>
              <a:avLst/>
              <a:gdLst/>
              <a:ahLst/>
              <a:cxnLst/>
              <a:rect r="r" b="b" t="t" l="l"/>
              <a:pathLst>
                <a:path h="1198127" w="4267908">
                  <a:moveTo>
                    <a:pt x="0" y="0"/>
                  </a:moveTo>
                  <a:lnTo>
                    <a:pt x="4267908" y="0"/>
                  </a:lnTo>
                  <a:lnTo>
                    <a:pt x="4267908" y="1198127"/>
                  </a:lnTo>
                  <a:lnTo>
                    <a:pt x="0" y="11981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7383" r="0" b="-65176"/>
              </a:stretch>
            </a:blipFill>
          </p:spPr>
        </p:sp>
      </p:grpSp>
      <p:sp>
        <p:nvSpPr>
          <p:cNvPr name="TextBox 39" id="39"/>
          <p:cNvSpPr txBox="true"/>
          <p:nvPr/>
        </p:nvSpPr>
        <p:spPr>
          <a:xfrm rot="0">
            <a:off x="820412" y="704365"/>
            <a:ext cx="1899557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실시간 채팅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756900" y="1286360"/>
            <a:ext cx="1439194" cy="3231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293627" y="1639619"/>
            <a:ext cx="15700746" cy="8076672"/>
            <a:chOff x="0" y="0"/>
            <a:chExt cx="20934328" cy="10768895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20934328" cy="10768895"/>
              <a:chOff x="0" y="0"/>
              <a:chExt cx="4390011" cy="225828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4390011" cy="2258280"/>
              </a:xfrm>
              <a:custGeom>
                <a:avLst/>
                <a:gdLst/>
                <a:ahLst/>
                <a:cxnLst/>
                <a:rect r="r" b="b" t="t" l="l"/>
                <a:pathLst>
                  <a:path h="2258280" w="4390011">
                    <a:moveTo>
                      <a:pt x="4645" y="0"/>
                    </a:moveTo>
                    <a:lnTo>
                      <a:pt x="4385366" y="0"/>
                    </a:lnTo>
                    <a:cubicBezTo>
                      <a:pt x="4387931" y="0"/>
                      <a:pt x="4390011" y="2079"/>
                      <a:pt x="4390011" y="4645"/>
                    </a:cubicBezTo>
                    <a:lnTo>
                      <a:pt x="4390011" y="2253635"/>
                    </a:lnTo>
                    <a:cubicBezTo>
                      <a:pt x="4390011" y="2256200"/>
                      <a:pt x="4387931" y="2258280"/>
                      <a:pt x="4385366" y="2258280"/>
                    </a:cubicBezTo>
                    <a:lnTo>
                      <a:pt x="4645" y="2258280"/>
                    </a:lnTo>
                    <a:cubicBezTo>
                      <a:pt x="2079" y="2258280"/>
                      <a:pt x="0" y="2256200"/>
                      <a:pt x="0" y="2253635"/>
                    </a:cubicBezTo>
                    <a:lnTo>
                      <a:pt x="0" y="4645"/>
                    </a:lnTo>
                    <a:cubicBezTo>
                      <a:pt x="0" y="2079"/>
                      <a:pt x="2079" y="0"/>
                      <a:pt x="46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19050"/>
                <a:ext cx="4390011" cy="227733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sp>
          <p:nvSpPr>
            <p:cNvPr name="AutoShape 7" id="7"/>
            <p:cNvSpPr/>
            <p:nvPr/>
          </p:nvSpPr>
          <p:spPr>
            <a:xfrm>
              <a:off x="0" y="961460"/>
              <a:ext cx="20934328" cy="0"/>
            </a:xfrm>
            <a:prstGeom prst="line">
              <a:avLst/>
            </a:prstGeom>
            <a:ln cap="flat" w="23926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8" id="8"/>
            <p:cNvGrpSpPr/>
            <p:nvPr/>
          </p:nvGrpSpPr>
          <p:grpSpPr>
            <a:xfrm rot="0">
              <a:off x="20219837" y="404323"/>
              <a:ext cx="252204" cy="252204"/>
              <a:chOff x="0" y="0"/>
              <a:chExt cx="812800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grpSp>
          <p:nvGrpSpPr>
            <p:cNvPr name="Group 11" id="11"/>
            <p:cNvGrpSpPr/>
            <p:nvPr/>
          </p:nvGrpSpPr>
          <p:grpSpPr>
            <a:xfrm rot="0">
              <a:off x="19812927" y="404323"/>
              <a:ext cx="252204" cy="252204"/>
              <a:chOff x="0" y="0"/>
              <a:chExt cx="8128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19406016" y="404323"/>
              <a:ext cx="252204" cy="252204"/>
              <a:chOff x="0" y="0"/>
              <a:chExt cx="812800" cy="8128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EDD8E"/>
              </a:solidFill>
              <a:ln w="1905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09"/>
                  </a:lnSpc>
                </a:pPr>
              </a:p>
            </p:txBody>
          </p:sp>
        </p:grpSp>
      </p:grpSp>
      <p:grpSp>
        <p:nvGrpSpPr>
          <p:cNvPr name="Group 17" id="17"/>
          <p:cNvGrpSpPr/>
          <p:nvPr/>
        </p:nvGrpSpPr>
        <p:grpSpPr>
          <a:xfrm rot="0">
            <a:off x="1498123" y="2356757"/>
            <a:ext cx="12788787" cy="7359533"/>
            <a:chOff x="0" y="0"/>
            <a:chExt cx="17051716" cy="9812711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3337289" y="373138"/>
              <a:ext cx="4656336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AI융합소프트웨어학과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10186267" y="373138"/>
              <a:ext cx="2336403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자동차학과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14715313" y="373138"/>
              <a:ext cx="2336403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반도체학과</a:t>
              </a:r>
            </a:p>
          </p:txBody>
        </p:sp>
        <p:sp>
          <p:nvSpPr>
            <p:cNvPr name="AutoShape 21" id="21"/>
            <p:cNvSpPr/>
            <p:nvPr/>
          </p:nvSpPr>
          <p:spPr>
            <a:xfrm>
              <a:off x="2876400" y="0"/>
              <a:ext cx="0" cy="9812711"/>
            </a:xfrm>
            <a:prstGeom prst="line">
              <a:avLst/>
            </a:prstGeom>
            <a:ln cap="flat" w="38100">
              <a:solidFill>
                <a:srgbClr val="09080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22" id="22"/>
            <p:cNvSpPr txBox="true"/>
            <p:nvPr/>
          </p:nvSpPr>
          <p:spPr>
            <a:xfrm rot="0">
              <a:off x="0" y="2645078"/>
              <a:ext cx="2573131" cy="5768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68"/>
                </a:lnSpc>
                <a:spcBef>
                  <a:spcPct val="0"/>
                </a:spcBef>
              </a:pPr>
              <a:r>
                <a:rPr lang="en-US" sz="262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학과 공지사항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4012750"/>
              <a:ext cx="2573131" cy="5768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68"/>
                </a:lnSpc>
                <a:spcBef>
                  <a:spcPct val="0"/>
                </a:spcBef>
              </a:pPr>
              <a:r>
                <a:rPr lang="en-US" sz="262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실시간 채팅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5380423"/>
              <a:ext cx="2573131" cy="5768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68"/>
                </a:lnSpc>
                <a:spcBef>
                  <a:spcPct val="0"/>
                </a:spcBef>
              </a:pPr>
              <a:r>
                <a:rPr lang="en-US" sz="262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월간 계획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6748095"/>
              <a:ext cx="2573131" cy="5768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68"/>
                </a:lnSpc>
                <a:spcBef>
                  <a:spcPct val="0"/>
                </a:spcBef>
              </a:pPr>
              <a:r>
                <a:rPr lang="en-US" sz="2620">
                  <a:solidFill>
                    <a:srgbClr val="090807"/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시간표</a:t>
              </a:r>
            </a:p>
          </p:txBody>
        </p:sp>
      </p:grpSp>
      <p:sp>
        <p:nvSpPr>
          <p:cNvPr name="Freeform 26" id="26"/>
          <p:cNvSpPr/>
          <p:nvPr/>
        </p:nvSpPr>
        <p:spPr>
          <a:xfrm flipH="false" flipV="false" rot="0">
            <a:off x="4433588" y="3623861"/>
            <a:ext cx="8585003" cy="5786839"/>
          </a:xfrm>
          <a:custGeom>
            <a:avLst/>
            <a:gdLst/>
            <a:ahLst/>
            <a:cxnLst/>
            <a:rect r="r" b="b" t="t" l="l"/>
            <a:pathLst>
              <a:path h="5786839" w="8585003">
                <a:moveTo>
                  <a:pt x="0" y="0"/>
                </a:moveTo>
                <a:lnTo>
                  <a:pt x="8585003" y="0"/>
                </a:lnTo>
                <a:lnTo>
                  <a:pt x="8585003" y="5786839"/>
                </a:lnTo>
                <a:lnTo>
                  <a:pt x="0" y="57868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54" r="0" b="-254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820412" y="704365"/>
            <a:ext cx="1899557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월간 계획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3467717" y="5793575"/>
            <a:ext cx="3118842" cy="438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68"/>
              </a:lnSpc>
              <a:spcBef>
                <a:spcPct val="0"/>
              </a:spcBef>
            </a:pPr>
            <a:r>
              <a:rPr lang="en-US" sz="262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5월 15~16일 체육대회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4247651" y="4563621"/>
            <a:ext cx="1558975" cy="579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88"/>
              </a:lnSpc>
              <a:spcBef>
                <a:spcPct val="0"/>
              </a:spcBef>
            </a:pPr>
            <a:r>
              <a:rPr lang="en-US" sz="342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5월 일정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DAGmFss-PbE</dc:identifier>
  <dcterms:modified xsi:type="dcterms:W3CDTF">2011-08-01T06:04:30Z</dcterms:modified>
  <cp:revision>1</cp:revision>
  <dc:title>스크립트과제</dc:title>
</cp:coreProperties>
</file>

<file path=docProps/thumbnail.jpeg>
</file>